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49"/>
  </p:notesMasterIdLst>
  <p:sldIdLst>
    <p:sldId id="256" r:id="rId2"/>
    <p:sldId id="258" r:id="rId3"/>
    <p:sldId id="271" r:id="rId4"/>
    <p:sldId id="272" r:id="rId5"/>
    <p:sldId id="288" r:id="rId6"/>
    <p:sldId id="260" r:id="rId7"/>
    <p:sldId id="270" r:id="rId8"/>
    <p:sldId id="261" r:id="rId9"/>
    <p:sldId id="275" r:id="rId10"/>
    <p:sldId id="262" r:id="rId11"/>
    <p:sldId id="286" r:id="rId12"/>
    <p:sldId id="287" r:id="rId13"/>
    <p:sldId id="268" r:id="rId14"/>
    <p:sldId id="299" r:id="rId15"/>
    <p:sldId id="300" r:id="rId16"/>
    <p:sldId id="313" r:id="rId17"/>
    <p:sldId id="277" r:id="rId18"/>
    <p:sldId id="281" r:id="rId19"/>
    <p:sldId id="263" r:id="rId20"/>
    <p:sldId id="302" r:id="rId21"/>
    <p:sldId id="264" r:id="rId22"/>
    <p:sldId id="265" r:id="rId23"/>
    <p:sldId id="266" r:id="rId24"/>
    <p:sldId id="310" r:id="rId25"/>
    <p:sldId id="314" r:id="rId26"/>
    <p:sldId id="267" r:id="rId27"/>
    <p:sldId id="305" r:id="rId28"/>
    <p:sldId id="303" r:id="rId29"/>
    <p:sldId id="306" r:id="rId30"/>
    <p:sldId id="312" r:id="rId31"/>
    <p:sldId id="311" r:id="rId32"/>
    <p:sldId id="296" r:id="rId33"/>
    <p:sldId id="316" r:id="rId34"/>
    <p:sldId id="317" r:id="rId35"/>
    <p:sldId id="308" r:id="rId36"/>
    <p:sldId id="289" r:id="rId37"/>
    <p:sldId id="318" r:id="rId38"/>
    <p:sldId id="321" r:id="rId39"/>
    <p:sldId id="323" r:id="rId40"/>
    <p:sldId id="322" r:id="rId41"/>
    <p:sldId id="319" r:id="rId42"/>
    <p:sldId id="320" r:id="rId43"/>
    <p:sldId id="269" r:id="rId44"/>
    <p:sldId id="304" r:id="rId45"/>
    <p:sldId id="324" r:id="rId46"/>
    <p:sldId id="325" r:id="rId47"/>
    <p:sldId id="25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/>
    <p:restoredTop sz="96291"/>
  </p:normalViewPr>
  <p:slideViewPr>
    <p:cSldViewPr snapToGrid="0" snapToObjects="1">
      <p:cViewPr varScale="1">
        <p:scale>
          <a:sx n="99" d="100"/>
          <a:sy n="99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016A0-EE36-5E43-B8B6-F36306C30CF3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33E7F-D80A-6F4E-8486-F5853C30BC7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31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Un motor gráfico es un conjunto de funciones que permiten realizar manipulaciones gráficas básicas: general lienzo, trazar líneas, dibujar puntos.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Los gráficos trellis nos permiten seguir el comportamiento de una variable a través de los distintos niuveles de otras, disponiendo en una retícula qie facilita el descubrimiento de patrones por inspección visual.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gráfico anterior muestra la relación entre el peso y el consumo de gasolina de una serie de vehículos en función de su número de cilindros y el número de marchas.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Grafico tipo trellis- &gt; es un tipo de gráfica para la representación de datos que combina varias gráficas simples en una retícula en la que comparten ejes y escalas.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BD60C-3659-B947-901B-47B4FBED6195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237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Tomamos los datos y los mapeamos a propiedades estéticas a objetos geométricos y algunas veces nuestros datos los transformamos de manera estadistica. </a:t>
            </a:r>
          </a:p>
          <a:p>
            <a:endParaRPr lang="es-MX" dirty="0"/>
          </a:p>
          <a:p>
            <a:r>
              <a:rPr lang="es-MX" dirty="0"/>
              <a:t>En nuestros datos, tenemos ciertas variables a las que le vamos a dar valores estáticos. Por ejemplo, sabemos que variable queremos en el eje X y cual en el eje Y, pero también tenemos otras variables que nos ayudan a darle una mayor interpretación a nuestros datos. Por ejemplo podemos teneer una variable con la cual queremos dividir nuestros datos y podemos usarla para que le demos un color distinto, o que la bolita o el punto sea de un color o una forma específica e incluso podemos darle transparencia a un valor continuo de una variable. Posteriormente elegiremos el tipo de gráfico que queremos usar, o el que más se nos acomode de acuerdo el tipo de datos que tenemos. Aquí tenemos algunos ejemplos pero podriamos usar cualquier otro del repertorio que les mostre anteriormente.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BD60C-3659-B947-901B-47B4FBED6195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914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BD60C-3659-B947-901B-47B4FBED6195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1254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BD60C-3659-B947-901B-47B4FBED6195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0987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BD60C-3659-B947-901B-47B4FBED6195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4982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Todos los valores de las variables se uniran en una solo columna y nuestra tabla aumentara en numero de filas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BD60C-3659-B947-901B-47B4FBED6195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3250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BD60C-3659-B947-901B-47B4FBED6195}" type="slidenum">
              <a:rPr lang="es-MX" smtClean="0"/>
              <a:t>44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3835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BD60C-3659-B947-901B-47B4FBED6195}" type="slidenum">
              <a:rPr lang="es-MX" smtClean="0"/>
              <a:t>45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7166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80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1339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41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232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739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194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93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229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33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679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5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3848D0F-EE7E-AB48-9AD9-FE73EA7A288E}" type="datetimeFigureOut">
              <a:rPr lang="es-MX" smtClean="0"/>
              <a:t>11/11/21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D1029ED-FA92-254A-AE2D-F90D4E43EC4C}" type="slidenum">
              <a:rPr lang="es-MX" smtClean="0"/>
              <a:t>‹#›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5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fortherestofus.com/2019/07/a-short-overview-of-the-grammar-of-graphi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rpkgs.datanovia.com/ggpubr/index.html" TargetMode="External"/><Relationship Id="rId3" Type="http://schemas.openxmlformats.org/officeDocument/2006/relationships/hyperlink" Target="https://ggplot2.tidyverse.org/" TargetMode="External"/><Relationship Id="rId7" Type="http://schemas.openxmlformats.org/officeDocument/2006/relationships/hyperlink" Target="https://rstudio.com/wp-content/uploads/2015/04/ggplot2-spanish.pdf" TargetMode="External"/><Relationship Id="rId2" Type="http://schemas.openxmlformats.org/officeDocument/2006/relationships/hyperlink" Target="https://r-graphic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-statistics.co/ggplot2-Tutorial-With-R.html" TargetMode="External"/><Relationship Id="rId11" Type="http://schemas.openxmlformats.org/officeDocument/2006/relationships/image" Target="../media/image6.jpeg"/><Relationship Id="rId5" Type="http://schemas.openxmlformats.org/officeDocument/2006/relationships/hyperlink" Target="http://r-statistics.co/Complete-Ggplot2-Tutorial-Part1-With-R-Code.html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thda.com/english/wiki/ggplot2-essentials" TargetMode="External"/><Relationship Id="rId9" Type="http://schemas.openxmlformats.org/officeDocument/2006/relationships/hyperlink" Target="https://cran.r-project.org/web/packages/viridis/vignettes/intro-to-viridi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C7785-038B-3F45-82E3-11005FBDA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1893" y="4735783"/>
            <a:ext cx="5865955" cy="1911748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Generación de gráficas con ggplot2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540158-03FA-0241-B927-9FCB6CA54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48" y="1216141"/>
            <a:ext cx="4241800" cy="2895600"/>
          </a:xfrm>
          <a:prstGeom prst="rect">
            <a:avLst/>
          </a:prstGeom>
        </p:spPr>
      </p:pic>
      <p:pic>
        <p:nvPicPr>
          <p:cNvPr id="1032" name="Picture 8" descr="Encuentro de Bioinformática en México 2021 | Nodo Nacional de Bioinformática  CCG UNAM">
            <a:extLst>
              <a:ext uri="{FF2B5EF4-FFF2-40B4-BE49-F238E27FC236}">
                <a16:creationId xmlns:a16="http://schemas.microsoft.com/office/drawing/2014/main" id="{48BC78EA-A3EA-2346-BCD7-8830CB7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63" y="324988"/>
            <a:ext cx="3301781" cy="121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-Ladies México">
            <a:extLst>
              <a:ext uri="{FF2B5EF4-FFF2-40B4-BE49-F238E27FC236}">
                <a16:creationId xmlns:a16="http://schemas.microsoft.com/office/drawing/2014/main" id="{318197C7-BBFA-D347-8F1F-D57AE2CE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57" y="2006603"/>
            <a:ext cx="2053459" cy="20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6">
            <a:extLst>
              <a:ext uri="{FF2B5EF4-FFF2-40B4-BE49-F238E27FC236}">
                <a16:creationId xmlns:a16="http://schemas.microsoft.com/office/drawing/2014/main" id="{B5F787AD-919A-6A47-821D-5D8B1E96BD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b="1" dirty="0"/>
              <a:t>Dra. Ernestina Godoy Lozano</a:t>
            </a:r>
          </a:p>
          <a:p>
            <a:r>
              <a:rPr lang="es-MX" sz="1500" dirty="0"/>
              <a:t>Departamento de Bioinformática en Enfermedades Infecciosas</a:t>
            </a:r>
          </a:p>
          <a:p>
            <a:r>
              <a:rPr lang="es-MX" sz="1500" dirty="0"/>
              <a:t>CISEI – INSP</a:t>
            </a:r>
          </a:p>
          <a:p>
            <a:r>
              <a:rPr lang="es-MX" b="1" dirty="0"/>
              <a:t>Dra. Joselyn Chávez</a:t>
            </a:r>
          </a:p>
          <a:p>
            <a:r>
              <a:rPr lang="es-MX" sz="1500" dirty="0"/>
              <a:t>Instituto de Biotecnología -UNAM</a:t>
            </a:r>
          </a:p>
        </p:txBody>
      </p:sp>
      <p:pic>
        <p:nvPicPr>
          <p:cNvPr id="1040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59EC2F55-887A-6848-86B8-BEEA0C0B2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231227" y="273236"/>
            <a:ext cx="2375338" cy="121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130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2F0582-B3CE-9F45-A836-FDD73BB3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86" y="2399612"/>
            <a:ext cx="8141557" cy="33359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09BC6B-9CA1-A140-985B-A9329D785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Elementos de un gráfico en ggplot2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F46043-DF0D-AE4C-B6EB-9854BD5D3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Datos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Estéticas (</a:t>
            </a:r>
            <a:r>
              <a:rPr lang="es-MX" dirty="0">
                <a:solidFill>
                  <a:schemeClr val="accent3"/>
                </a:solidFill>
              </a:rPr>
              <a:t>aes</a:t>
            </a:r>
            <a:r>
              <a:rPr lang="es-MX" dirty="0"/>
              <a:t>thetics)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Capas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Facetas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Temas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C04240-1A29-0D42-934D-8482E18A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132F1B-0FDD-CD41-BC17-DEF059DF91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BF2BAD0E-3B7A-8349-A9A4-39769CC58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59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282CB-8384-9D47-94F2-AF4CF195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grammar of the graphics y ggplot2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1DEC607-C05C-3645-A8EC-FB3B8998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81E3C35-3329-194D-B0FF-F4F1E7CD9328}"/>
              </a:ext>
            </a:extLst>
          </p:cNvPr>
          <p:cNvGrpSpPr/>
          <p:nvPr/>
        </p:nvGrpSpPr>
        <p:grpSpPr>
          <a:xfrm>
            <a:off x="864974" y="3344112"/>
            <a:ext cx="2376660" cy="1900800"/>
            <a:chOff x="679622" y="2767914"/>
            <a:chExt cx="2376660" cy="190080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3D00229-6F99-154E-B3DD-2AFB810403CA}"/>
                </a:ext>
              </a:extLst>
            </p:cNvPr>
            <p:cNvSpPr/>
            <p:nvPr/>
          </p:nvSpPr>
          <p:spPr>
            <a:xfrm>
              <a:off x="679622" y="27679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6022A10-1075-C040-B1E4-D558C05940EC}"/>
                </a:ext>
              </a:extLst>
            </p:cNvPr>
            <p:cNvSpPr/>
            <p:nvPr/>
          </p:nvSpPr>
          <p:spPr>
            <a:xfrm>
              <a:off x="1154954" y="27679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C3188B8-4FF4-C74A-8FD9-C95BFABCE748}"/>
                </a:ext>
              </a:extLst>
            </p:cNvPr>
            <p:cNvSpPr/>
            <p:nvPr/>
          </p:nvSpPr>
          <p:spPr>
            <a:xfrm>
              <a:off x="1630286" y="27679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2CFBCB1-67C8-3F4B-9289-95814F745AA4}"/>
                </a:ext>
              </a:extLst>
            </p:cNvPr>
            <p:cNvSpPr/>
            <p:nvPr/>
          </p:nvSpPr>
          <p:spPr>
            <a:xfrm>
              <a:off x="2105618" y="27679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78BAD63-F1BF-CA4D-AD34-88F3F4731626}"/>
                </a:ext>
              </a:extLst>
            </p:cNvPr>
            <p:cNvSpPr/>
            <p:nvPr/>
          </p:nvSpPr>
          <p:spPr>
            <a:xfrm>
              <a:off x="679622" y="32431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D92AAC9-FC96-D144-B78D-CA40A18B07FD}"/>
                </a:ext>
              </a:extLst>
            </p:cNvPr>
            <p:cNvSpPr/>
            <p:nvPr/>
          </p:nvSpPr>
          <p:spPr>
            <a:xfrm>
              <a:off x="1154954" y="32431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F3E7EC1-4727-2F4E-B402-EB26802B7BBE}"/>
                </a:ext>
              </a:extLst>
            </p:cNvPr>
            <p:cNvSpPr/>
            <p:nvPr/>
          </p:nvSpPr>
          <p:spPr>
            <a:xfrm>
              <a:off x="1630286" y="32431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F6A47AB-A4F1-5446-ACDF-3885C82747A0}"/>
                </a:ext>
              </a:extLst>
            </p:cNvPr>
            <p:cNvSpPr/>
            <p:nvPr/>
          </p:nvSpPr>
          <p:spPr>
            <a:xfrm>
              <a:off x="2105618" y="32431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1B390CA-8EB6-E74A-BA20-B02028554CAC}"/>
                </a:ext>
              </a:extLst>
            </p:cNvPr>
            <p:cNvSpPr/>
            <p:nvPr/>
          </p:nvSpPr>
          <p:spPr>
            <a:xfrm>
              <a:off x="679622" y="37183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185F719-483C-2343-89B3-AEA60EFCECDD}"/>
                </a:ext>
              </a:extLst>
            </p:cNvPr>
            <p:cNvSpPr/>
            <p:nvPr/>
          </p:nvSpPr>
          <p:spPr>
            <a:xfrm>
              <a:off x="1154954" y="37183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D4B900FD-7AF0-2643-ADD4-22F18322B834}"/>
                </a:ext>
              </a:extLst>
            </p:cNvPr>
            <p:cNvSpPr/>
            <p:nvPr/>
          </p:nvSpPr>
          <p:spPr>
            <a:xfrm>
              <a:off x="1630286" y="37183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2241B09-79ED-3B4D-A494-4FFBB414FFC1}"/>
                </a:ext>
              </a:extLst>
            </p:cNvPr>
            <p:cNvSpPr/>
            <p:nvPr/>
          </p:nvSpPr>
          <p:spPr>
            <a:xfrm>
              <a:off x="2105618" y="37183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18396A0-8207-CF46-9DF5-921F87238462}"/>
                </a:ext>
              </a:extLst>
            </p:cNvPr>
            <p:cNvSpPr/>
            <p:nvPr/>
          </p:nvSpPr>
          <p:spPr>
            <a:xfrm>
              <a:off x="679622" y="41935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26D9FDB-376B-2142-A1C8-BDA8BFCFEE0F}"/>
                </a:ext>
              </a:extLst>
            </p:cNvPr>
            <p:cNvSpPr/>
            <p:nvPr/>
          </p:nvSpPr>
          <p:spPr>
            <a:xfrm>
              <a:off x="1154954" y="41935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9AB7F88-E8F8-164E-B944-1ED0098A7EE5}"/>
                </a:ext>
              </a:extLst>
            </p:cNvPr>
            <p:cNvSpPr/>
            <p:nvPr/>
          </p:nvSpPr>
          <p:spPr>
            <a:xfrm>
              <a:off x="1630286" y="41935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2A86F36F-AEAD-C842-9819-B8BAD4A86D86}"/>
                </a:ext>
              </a:extLst>
            </p:cNvPr>
            <p:cNvSpPr/>
            <p:nvPr/>
          </p:nvSpPr>
          <p:spPr>
            <a:xfrm>
              <a:off x="2105618" y="41935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15D0DB3-4FB0-BB42-8654-11C8A581627B}"/>
                </a:ext>
              </a:extLst>
            </p:cNvPr>
            <p:cNvSpPr/>
            <p:nvPr/>
          </p:nvSpPr>
          <p:spPr>
            <a:xfrm>
              <a:off x="2580950" y="27679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B8749963-E2E1-8C49-9BF3-33CCC6DAEFEA}"/>
                </a:ext>
              </a:extLst>
            </p:cNvPr>
            <p:cNvSpPr/>
            <p:nvPr/>
          </p:nvSpPr>
          <p:spPr>
            <a:xfrm>
              <a:off x="2580950" y="32431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2B5912F-DD02-B046-99DF-A3E0000C6819}"/>
                </a:ext>
              </a:extLst>
            </p:cNvPr>
            <p:cNvSpPr/>
            <p:nvPr/>
          </p:nvSpPr>
          <p:spPr>
            <a:xfrm>
              <a:off x="2580950" y="37183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325D7385-7168-6744-8F32-418C7E507A7D}"/>
                </a:ext>
              </a:extLst>
            </p:cNvPr>
            <p:cNvSpPr/>
            <p:nvPr/>
          </p:nvSpPr>
          <p:spPr>
            <a:xfrm>
              <a:off x="2580950" y="4193514"/>
              <a:ext cx="475332" cy="475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D9688EE-3988-EA4D-A080-14B143F75018}"/>
              </a:ext>
            </a:extLst>
          </p:cNvPr>
          <p:cNvSpPr txBox="1"/>
          <p:nvPr/>
        </p:nvSpPr>
        <p:spPr>
          <a:xfrm>
            <a:off x="1667622" y="2686005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2D53AC7-35CE-A94D-AC45-BBF2E8A19EAC}"/>
              </a:ext>
            </a:extLst>
          </p:cNvPr>
          <p:cNvSpPr txBox="1"/>
          <p:nvPr/>
        </p:nvSpPr>
        <p:spPr>
          <a:xfrm>
            <a:off x="5236065" y="2547506"/>
            <a:ext cx="1428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aes</a:t>
            </a:r>
            <a:r>
              <a:rPr lang="es-MX" sz="2000" b="1" dirty="0"/>
              <a:t>thetic</a:t>
            </a:r>
          </a:p>
          <a:p>
            <a:pPr algn="ctr"/>
            <a:r>
              <a:rPr lang="es-MX" sz="2000" b="1" dirty="0"/>
              <a:t>properties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2885751-A3B1-0F4F-A7DD-BE547241C7F7}"/>
              </a:ext>
            </a:extLst>
          </p:cNvPr>
          <p:cNvSpPr txBox="1"/>
          <p:nvPr/>
        </p:nvSpPr>
        <p:spPr>
          <a:xfrm>
            <a:off x="9254938" y="2547506"/>
            <a:ext cx="1468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geom</a:t>
            </a:r>
            <a:r>
              <a:rPr lang="es-MX" sz="2000" b="1" dirty="0"/>
              <a:t>etric</a:t>
            </a:r>
          </a:p>
          <a:p>
            <a:pPr algn="ctr"/>
            <a:r>
              <a:rPr lang="es-MX" sz="2000" b="1" dirty="0"/>
              <a:t>objects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C89B30E-6AAB-A849-AC60-FE20B17F6688}"/>
              </a:ext>
            </a:extLst>
          </p:cNvPr>
          <p:cNvSpPr txBox="1"/>
          <p:nvPr/>
        </p:nvSpPr>
        <p:spPr>
          <a:xfrm>
            <a:off x="3684317" y="2547506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Mapped</a:t>
            </a:r>
          </a:p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03C47A2-B7D1-764C-A09C-14B343B68A30}"/>
              </a:ext>
            </a:extLst>
          </p:cNvPr>
          <p:cNvSpPr txBox="1"/>
          <p:nvPr/>
        </p:nvSpPr>
        <p:spPr>
          <a:xfrm>
            <a:off x="7617383" y="268600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4278D9F-1B61-6141-A631-60A7F7C12E26}"/>
              </a:ext>
            </a:extLst>
          </p:cNvPr>
          <p:cNvSpPr txBox="1"/>
          <p:nvPr/>
        </p:nvSpPr>
        <p:spPr>
          <a:xfrm>
            <a:off x="5477317" y="3694347"/>
            <a:ext cx="843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x + y</a:t>
            </a:r>
          </a:p>
          <a:p>
            <a:r>
              <a:rPr lang="es-MX" dirty="0"/>
              <a:t>color</a:t>
            </a:r>
          </a:p>
          <a:p>
            <a:r>
              <a:rPr lang="es-MX" dirty="0"/>
              <a:t>fill</a:t>
            </a:r>
          </a:p>
          <a:p>
            <a:r>
              <a:rPr lang="es-MX" dirty="0"/>
              <a:t>alpha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EC70A1E-B952-3C4E-8386-03BD64F475BF}"/>
              </a:ext>
            </a:extLst>
          </p:cNvPr>
          <p:cNvSpPr txBox="1"/>
          <p:nvPr/>
        </p:nvSpPr>
        <p:spPr>
          <a:xfrm>
            <a:off x="8950368" y="3694346"/>
            <a:ext cx="2077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geom_point</a:t>
            </a:r>
          </a:p>
          <a:p>
            <a:r>
              <a:rPr lang="es-MX" dirty="0"/>
              <a:t>geom_histogram</a:t>
            </a:r>
          </a:p>
          <a:p>
            <a:r>
              <a:rPr lang="es-MX" dirty="0"/>
              <a:t>geom_bar</a:t>
            </a:r>
          </a:p>
          <a:p>
            <a:r>
              <a:rPr lang="es-MX" dirty="0"/>
              <a:t>geom_line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59872BD-3900-9B45-B45A-50A4B6548DA0}"/>
              </a:ext>
            </a:extLst>
          </p:cNvPr>
          <p:cNvCxnSpPr>
            <a:cxnSpLocks/>
          </p:cNvCxnSpPr>
          <p:nvPr/>
        </p:nvCxnSpPr>
        <p:spPr>
          <a:xfrm flipV="1">
            <a:off x="3413395" y="4219917"/>
            <a:ext cx="1848227" cy="5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0227FE57-4925-434D-A7F7-9A36FA2F0C23}"/>
              </a:ext>
            </a:extLst>
          </p:cNvPr>
          <p:cNvCxnSpPr>
            <a:cxnSpLocks/>
          </p:cNvCxnSpPr>
          <p:nvPr/>
        </p:nvCxnSpPr>
        <p:spPr>
          <a:xfrm>
            <a:off x="3403395" y="4451225"/>
            <a:ext cx="1858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BE5E3737-9C4F-1444-8D1F-B9E00EDE7BB9}"/>
              </a:ext>
            </a:extLst>
          </p:cNvPr>
          <p:cNvCxnSpPr>
            <a:cxnSpLocks/>
          </p:cNvCxnSpPr>
          <p:nvPr/>
        </p:nvCxnSpPr>
        <p:spPr>
          <a:xfrm>
            <a:off x="3403395" y="4629214"/>
            <a:ext cx="1848227" cy="9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0A40B9BC-091C-6F42-8748-CF35EDA112DA}"/>
              </a:ext>
            </a:extLst>
          </p:cNvPr>
          <p:cNvCxnSpPr>
            <a:cxnSpLocks/>
          </p:cNvCxnSpPr>
          <p:nvPr/>
        </p:nvCxnSpPr>
        <p:spPr>
          <a:xfrm flipV="1">
            <a:off x="3403395" y="3997009"/>
            <a:ext cx="1848227" cy="9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149F14FC-00F5-E14C-A285-054F7621B2F8}"/>
              </a:ext>
            </a:extLst>
          </p:cNvPr>
          <p:cNvCxnSpPr/>
          <p:nvPr/>
        </p:nvCxnSpPr>
        <p:spPr>
          <a:xfrm>
            <a:off x="6485585" y="3885796"/>
            <a:ext cx="2380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59083447-B69E-FE40-A2F0-8538AC2C5996}"/>
              </a:ext>
            </a:extLst>
          </p:cNvPr>
          <p:cNvCxnSpPr/>
          <p:nvPr/>
        </p:nvCxnSpPr>
        <p:spPr>
          <a:xfrm>
            <a:off x="6502058" y="4161766"/>
            <a:ext cx="2380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7825DC1C-4274-154F-8AA7-E9E60A9523F1}"/>
              </a:ext>
            </a:extLst>
          </p:cNvPr>
          <p:cNvCxnSpPr/>
          <p:nvPr/>
        </p:nvCxnSpPr>
        <p:spPr>
          <a:xfrm>
            <a:off x="6481462" y="4437736"/>
            <a:ext cx="2380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C17D7B8E-C951-F546-ABEB-C027E6DAF835}"/>
              </a:ext>
            </a:extLst>
          </p:cNvPr>
          <p:cNvCxnSpPr/>
          <p:nvPr/>
        </p:nvCxnSpPr>
        <p:spPr>
          <a:xfrm>
            <a:off x="6485579" y="4713705"/>
            <a:ext cx="2380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D0E1AF02-FC72-E745-AE0F-5C003C8631E1}"/>
              </a:ext>
            </a:extLst>
          </p:cNvPr>
          <p:cNvSpPr txBox="1"/>
          <p:nvPr/>
        </p:nvSpPr>
        <p:spPr>
          <a:xfrm>
            <a:off x="5373420" y="5178569"/>
            <a:ext cx="20842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</a:t>
            </a:r>
            <a:r>
              <a:rPr lang="es-MX" sz="2000" b="1" dirty="0"/>
              <a:t>istical</a:t>
            </a:r>
          </a:p>
          <a:p>
            <a:r>
              <a:rPr lang="es-MX" sz="2000" b="1" dirty="0"/>
              <a:t>transformations</a:t>
            </a:r>
          </a:p>
          <a:p>
            <a:r>
              <a:rPr lang="es-MX" sz="2000" b="1" dirty="0"/>
              <a:t>(sometimes)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83223F9-087A-FD48-8951-926EA7A96AD1}"/>
              </a:ext>
            </a:extLst>
          </p:cNvPr>
          <p:cNvSpPr txBox="1"/>
          <p:nvPr/>
        </p:nvSpPr>
        <p:spPr>
          <a:xfrm>
            <a:off x="6502058" y="6548981"/>
            <a:ext cx="55515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>
                <a:hlinkClick r:id="rId3"/>
              </a:rPr>
              <a:t>https://rfortherestofus.com/2019/07/a-short-overview-of-the-grammar-of-graphics/</a:t>
            </a:r>
            <a:endParaRPr lang="es-MX" sz="1050" dirty="0"/>
          </a:p>
        </p:txBody>
      </p:sp>
      <p:cxnSp>
        <p:nvCxnSpPr>
          <p:cNvPr id="54" name="Conector curvado 53">
            <a:extLst>
              <a:ext uri="{FF2B5EF4-FFF2-40B4-BE49-F238E27FC236}">
                <a16:creationId xmlns:a16="http://schemas.microsoft.com/office/drawing/2014/main" id="{F7EE5CDE-9AB4-924B-90C7-929E032AB031}"/>
              </a:ext>
            </a:extLst>
          </p:cNvPr>
          <p:cNvCxnSpPr>
            <a:cxnSpLocks/>
          </p:cNvCxnSpPr>
          <p:nvPr/>
        </p:nvCxnSpPr>
        <p:spPr>
          <a:xfrm rot="10800000">
            <a:off x="4755147" y="4901548"/>
            <a:ext cx="591357" cy="7917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n 42">
            <a:extLst>
              <a:ext uri="{FF2B5EF4-FFF2-40B4-BE49-F238E27FC236}">
                <a16:creationId xmlns:a16="http://schemas.microsoft.com/office/drawing/2014/main" id="{6AED6C36-4327-F84A-9E47-CF52CE7C38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50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8FF8A969-A2FE-CE4D-9B8E-57804976B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60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326A7-AA10-3C45-A43A-CCDEC161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Funciones principales en </a:t>
            </a:r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BE6FC8-6EB9-E740-91E1-437057267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MX" sz="2400" dirty="0"/>
              <a:t>Hay dos funciones principales en ggplot2: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sz="2400" dirty="0"/>
              <a:t>Una función que nos permite echarle un vistazo rápido a los datos</a:t>
            </a:r>
          </a:p>
          <a:p>
            <a:pPr marL="128016" lvl="1" indent="0">
              <a:buNone/>
            </a:pPr>
            <a:r>
              <a:rPr lang="es-MX" sz="2000" b="1" dirty="0">
                <a:solidFill>
                  <a:schemeClr val="accent1"/>
                </a:solidFill>
                <a:latin typeface="Courier" pitchFamily="2" charset="0"/>
              </a:rPr>
              <a:t>qplot()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sz="2400" dirty="0"/>
              <a:t>Una función más compleja que nos va a permitir explorar más a fondo los datos</a:t>
            </a:r>
          </a:p>
          <a:p>
            <a:pPr marL="128016" lvl="1" indent="0">
              <a:buNone/>
            </a:pPr>
            <a:r>
              <a:rPr lang="es-MX" sz="2000" b="1" dirty="0">
                <a:solidFill>
                  <a:schemeClr val="accent1"/>
                </a:solidFill>
                <a:latin typeface="Courier" pitchFamily="2" charset="0"/>
              </a:rPr>
              <a:t>ggplot()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486C00-3EC6-074A-B825-EF6CB292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040DC1-352C-9B4A-A7EE-B2EF09A9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4CB062EC-6CD2-7A4E-A138-7A4195132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7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717F5-FB64-3C4D-87F9-36D04D99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SintAxis</a:t>
            </a:r>
            <a:r>
              <a:rPr lang="es-MX" dirty="0"/>
              <a:t> 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qplot()</a:t>
            </a:r>
            <a:endParaRPr lang="es-MX" b="1" dirty="0">
              <a:solidFill>
                <a:schemeClr val="accent6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0837A4-BF1F-4348-B10E-C75923ED0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37263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Crea un gráfico completo con los datos, geom y mapeos. Proporciona muchos valores por defecto.</a:t>
            </a: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</a:t>
            </a:r>
            <a:r>
              <a:rPr lang="es-MX" sz="1800" b="1" dirty="0">
                <a:solidFill>
                  <a:schemeClr val="accent1"/>
                </a:solidFill>
                <a:latin typeface="Courier" pitchFamily="2" charset="0"/>
              </a:rPr>
              <a:t>x</a:t>
            </a: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sz="1800" b="1" dirty="0">
                <a:solidFill>
                  <a:schemeClr val="accent4"/>
                </a:solidFill>
                <a:latin typeface="Courier" pitchFamily="2" charset="0"/>
              </a:rPr>
              <a:t>variable_X</a:t>
            </a: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</a:t>
            </a:r>
            <a:r>
              <a:rPr lang="es-MX" sz="1800" b="1" dirty="0">
                <a:solidFill>
                  <a:schemeClr val="accent1"/>
                </a:solidFill>
                <a:latin typeface="Courier" pitchFamily="2" charset="0"/>
              </a:rPr>
              <a:t>y</a:t>
            </a: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sz="1800" b="1" dirty="0">
                <a:solidFill>
                  <a:schemeClr val="accent4"/>
                </a:solidFill>
                <a:latin typeface="Courier" pitchFamily="2" charset="0"/>
              </a:rPr>
              <a:t>variable_Y</a:t>
            </a: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</a:t>
            </a:r>
            <a:r>
              <a:rPr lang="es-MX" sz="1800" b="1" dirty="0">
                <a:solidFill>
                  <a:schemeClr val="accent1"/>
                </a:solidFill>
                <a:latin typeface="Courier" pitchFamily="2" charset="0"/>
              </a:rPr>
              <a:t>color</a:t>
            </a: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</a:t>
            </a:r>
            <a:r>
              <a:rPr lang="es-MX" sz="1800" b="1" dirty="0">
                <a:solidFill>
                  <a:schemeClr val="accent4"/>
                </a:solidFill>
                <a:latin typeface="Courier" pitchFamily="2" charset="0"/>
              </a:rPr>
              <a:t>variable_color</a:t>
            </a: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</a:t>
            </a:r>
            <a:r>
              <a:rPr lang="es-MX" sz="1800" b="1" dirty="0">
                <a:solidFill>
                  <a:schemeClr val="accent1"/>
                </a:solidFill>
                <a:latin typeface="Courier" pitchFamily="2" charset="0"/>
              </a:rPr>
              <a:t>data</a:t>
            </a: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sz="1800" b="1" dirty="0">
                <a:solidFill>
                  <a:schemeClr val="accent4"/>
                </a:solidFill>
                <a:latin typeface="Courier" pitchFamily="2" charset="0"/>
              </a:rPr>
              <a:t>data.frame</a:t>
            </a: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</a:t>
            </a:r>
            <a:r>
              <a:rPr lang="es-MX" sz="1800" b="1" dirty="0">
                <a:solidFill>
                  <a:schemeClr val="accent1"/>
                </a:solidFill>
                <a:latin typeface="Courier" pitchFamily="2" charset="0"/>
              </a:rPr>
              <a:t>geom</a:t>
            </a: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sz="1800" b="1" dirty="0">
                <a:solidFill>
                  <a:schemeClr val="accent4"/>
                </a:solidFill>
                <a:latin typeface="Courier" pitchFamily="2" charset="0"/>
              </a:rPr>
              <a:t>“point”</a:t>
            </a: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60123A-250A-A542-8DE9-BC998C982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8F1770F-871B-9241-B2A1-32007A0936A3}"/>
              </a:ext>
            </a:extLst>
          </p:cNvPr>
          <p:cNvGrpSpPr/>
          <p:nvPr/>
        </p:nvGrpSpPr>
        <p:grpSpPr>
          <a:xfrm>
            <a:off x="2285997" y="3201769"/>
            <a:ext cx="5869460" cy="660330"/>
            <a:chOff x="2285997" y="3201769"/>
            <a:chExt cx="5869460" cy="660330"/>
          </a:xfrm>
        </p:grpSpPr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E6E1098E-DAB6-694D-9610-6DD8BC8D938D}"/>
                </a:ext>
              </a:extLst>
            </p:cNvPr>
            <p:cNvSpPr/>
            <p:nvPr/>
          </p:nvSpPr>
          <p:spPr>
            <a:xfrm>
              <a:off x="2285997" y="3201769"/>
              <a:ext cx="5869460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Mapeos estéticos</a:t>
              </a:r>
            </a:p>
          </p:txBody>
        </p:sp>
        <p:sp>
          <p:nvSpPr>
            <p:cNvPr id="6" name="Flecha abajo 5">
              <a:extLst>
                <a:ext uri="{FF2B5EF4-FFF2-40B4-BE49-F238E27FC236}">
                  <a16:creationId xmlns:a16="http://schemas.microsoft.com/office/drawing/2014/main" id="{BE21C957-C873-E54F-9292-97AF3F851C1D}"/>
                </a:ext>
              </a:extLst>
            </p:cNvPr>
            <p:cNvSpPr/>
            <p:nvPr/>
          </p:nvSpPr>
          <p:spPr>
            <a:xfrm>
              <a:off x="2607275" y="3529958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Flecha abajo 6">
              <a:extLst>
                <a:ext uri="{FF2B5EF4-FFF2-40B4-BE49-F238E27FC236}">
                  <a16:creationId xmlns:a16="http://schemas.microsoft.com/office/drawing/2014/main" id="{05167399-2422-9F48-AF80-252B3AFABFED}"/>
                </a:ext>
              </a:extLst>
            </p:cNvPr>
            <p:cNvSpPr/>
            <p:nvPr/>
          </p:nvSpPr>
          <p:spPr>
            <a:xfrm>
              <a:off x="4930344" y="3529958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Flecha abajo 7">
              <a:extLst>
                <a:ext uri="{FF2B5EF4-FFF2-40B4-BE49-F238E27FC236}">
                  <a16:creationId xmlns:a16="http://schemas.microsoft.com/office/drawing/2014/main" id="{D53E6479-944C-8242-A6BF-EB1940D727B6}"/>
                </a:ext>
              </a:extLst>
            </p:cNvPr>
            <p:cNvSpPr/>
            <p:nvPr/>
          </p:nvSpPr>
          <p:spPr>
            <a:xfrm>
              <a:off x="7278125" y="3529958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7417601-C315-9847-85AC-F8BF4F64DBF7}"/>
              </a:ext>
            </a:extLst>
          </p:cNvPr>
          <p:cNvGrpSpPr/>
          <p:nvPr/>
        </p:nvGrpSpPr>
        <p:grpSpPr>
          <a:xfrm>
            <a:off x="9510585" y="3199793"/>
            <a:ext cx="1433390" cy="660330"/>
            <a:chOff x="7278125" y="5039336"/>
            <a:chExt cx="1433390" cy="660330"/>
          </a:xfrm>
        </p:grpSpPr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4A94CCC6-2239-1B4E-A01A-3FFD8F04A91B}"/>
                </a:ext>
              </a:extLst>
            </p:cNvPr>
            <p:cNvSpPr/>
            <p:nvPr/>
          </p:nvSpPr>
          <p:spPr>
            <a:xfrm>
              <a:off x="7278125" y="5039336"/>
              <a:ext cx="1433390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Datos</a:t>
              </a:r>
            </a:p>
          </p:txBody>
        </p:sp>
        <p:sp>
          <p:nvSpPr>
            <p:cNvPr id="13" name="Flecha abajo 12">
              <a:extLst>
                <a:ext uri="{FF2B5EF4-FFF2-40B4-BE49-F238E27FC236}">
                  <a16:creationId xmlns:a16="http://schemas.microsoft.com/office/drawing/2014/main" id="{CA175081-9EE2-D548-B07A-9D2ADF635D9C}"/>
                </a:ext>
              </a:extLst>
            </p:cNvPr>
            <p:cNvSpPr/>
            <p:nvPr/>
          </p:nvSpPr>
          <p:spPr>
            <a:xfrm>
              <a:off x="7797112" y="5367525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ECE9A2A-84D0-5349-8EE9-5AE8299467D6}"/>
              </a:ext>
            </a:extLst>
          </p:cNvPr>
          <p:cNvGrpSpPr/>
          <p:nvPr/>
        </p:nvGrpSpPr>
        <p:grpSpPr>
          <a:xfrm>
            <a:off x="1285099" y="4622242"/>
            <a:ext cx="1717593" cy="928688"/>
            <a:chOff x="7080416" y="4762042"/>
            <a:chExt cx="1717593" cy="928688"/>
          </a:xfrm>
        </p:grpSpPr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A5B0B4C9-0EBE-DE42-B50D-F39BC4342DEA}"/>
                </a:ext>
              </a:extLst>
            </p:cNvPr>
            <p:cNvSpPr/>
            <p:nvPr/>
          </p:nvSpPr>
          <p:spPr>
            <a:xfrm>
              <a:off x="7080416" y="5039335"/>
              <a:ext cx="1717593" cy="6513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Objetos</a:t>
              </a:r>
            </a:p>
            <a:p>
              <a:pPr algn="ctr"/>
              <a:r>
                <a:rPr lang="es-MX" b="1" dirty="0"/>
                <a:t>geom</a:t>
              </a:r>
              <a:r>
                <a:rPr lang="es-MX" dirty="0"/>
                <a:t>étricos</a:t>
              </a:r>
            </a:p>
          </p:txBody>
        </p:sp>
        <p:sp>
          <p:nvSpPr>
            <p:cNvPr id="18" name="Flecha abajo 17">
              <a:extLst>
                <a:ext uri="{FF2B5EF4-FFF2-40B4-BE49-F238E27FC236}">
                  <a16:creationId xmlns:a16="http://schemas.microsoft.com/office/drawing/2014/main" id="{7FC4215C-8E65-8C43-A1AB-486A637E06EB}"/>
                </a:ext>
              </a:extLst>
            </p:cNvPr>
            <p:cNvSpPr/>
            <p:nvPr/>
          </p:nvSpPr>
          <p:spPr>
            <a:xfrm rot="10800000">
              <a:off x="7797112" y="4762042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3486DBE1-3171-D04F-8EF5-FB1AE2ADC3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20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39183B37-00A3-7A46-8835-3445ED629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34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CA4D2-8CDD-DC43-8487-38DA45A0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Datos: 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variables abiÓticas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AFFD7E0-A47D-3644-A155-52C7D535B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049334" cy="4023360"/>
          </a:xfrm>
        </p:spPr>
        <p:txBody>
          <a:bodyPr>
            <a:normAutofit lnSpcReduction="10000"/>
          </a:bodyPr>
          <a:lstStyle/>
          <a:p>
            <a:r>
              <a:rPr lang="es-MX" sz="2400" dirty="0"/>
              <a:t>Es un </a:t>
            </a:r>
            <a:r>
              <a:rPr lang="es-MX" sz="2400" dirty="0">
                <a:solidFill>
                  <a:srgbClr val="FF0000"/>
                </a:solidFill>
              </a:rPr>
              <a:t>data.frame </a:t>
            </a:r>
            <a:r>
              <a:rPr lang="es-MX" sz="2400" dirty="0"/>
              <a:t>de 15 estaciones del Golfo de México que contiene 10 variables abióticas que fueron medidas del sedimento.</a:t>
            </a:r>
          </a:p>
          <a:p>
            <a:r>
              <a:rPr lang="es-MX" sz="2400" dirty="0"/>
              <a:t>Los datos se extrajeron de la publicación: </a:t>
            </a:r>
            <a:r>
              <a:rPr lang="es-MX" sz="2400" i="1" dirty="0">
                <a:solidFill>
                  <a:schemeClr val="accent1"/>
                </a:solidFill>
              </a:rPr>
              <a:t>Bacterial Diversity and the Geochemical Landscape in the Southwestern Gulf of Mexico</a:t>
            </a:r>
            <a:r>
              <a:rPr lang="es-MX" sz="2400" i="1" dirty="0"/>
              <a:t>. </a:t>
            </a:r>
            <a:r>
              <a:rPr lang="es-MX" sz="2400" dirty="0"/>
              <a:t>Godoy-Lozano EE et al. Front Microbiol. 2018;9:2528. </a:t>
            </a:r>
          </a:p>
          <a:p>
            <a:r>
              <a:rPr lang="es-MX" sz="2400" dirty="0"/>
              <a:t>Comprenden la medición de metales, hidrocarburos alifáticos y aromáticos, así como la profundidad a la que fueron tomadas las muestras.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96D122-3328-F448-905A-958002B4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88B985-4452-3E44-BBB2-AD32D7B8A2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E93CFF4-0174-3F46-BF69-6FE481D75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89" y="2102458"/>
            <a:ext cx="4706271" cy="3416299"/>
          </a:xfrm>
          <a:prstGeom prst="rect">
            <a:avLst/>
          </a:prstGeom>
        </p:spPr>
      </p:pic>
      <p:pic>
        <p:nvPicPr>
          <p:cNvPr id="8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A7AF0D98-F0F7-F848-B792-88B2AD737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43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5E805-46F8-E843-886B-17B63310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Ejercicio</a:t>
            </a:r>
            <a:r>
              <a:rPr lang="es-MX" dirty="0"/>
              <a:t> 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qplot()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0CC2A7-4E1D-314E-ACEC-21780A30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A5F0FC-2A13-8741-8376-FF341F16C0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1848" y="2014565"/>
            <a:ext cx="11058525" cy="439896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>
                <a:solidFill>
                  <a:schemeClr val="accent1"/>
                </a:solidFill>
                <a:latin typeface="+mj-lt"/>
              </a:rPr>
              <a:t>Nuestra pregunta es la siguiente: </a:t>
            </a:r>
          </a:p>
          <a:p>
            <a:pPr marL="0" indent="0">
              <a:buNone/>
            </a:pPr>
            <a:r>
              <a:rPr lang="es-MX" sz="1800" dirty="0">
                <a:solidFill>
                  <a:schemeClr val="accent5"/>
                </a:solidFill>
                <a:latin typeface="+mj-lt"/>
              </a:rPr>
              <a:t>¿Qué comportamiento tienen las concentraciones de Naftaleno con respecto a la profundidad?</a:t>
            </a:r>
          </a:p>
          <a:p>
            <a:pPr marL="0" indent="0">
              <a:buNone/>
            </a:pPr>
            <a:r>
              <a:rPr lang="es-MX" sz="1800" dirty="0">
                <a:solidFill>
                  <a:schemeClr val="accent1"/>
                </a:solidFill>
                <a:latin typeface="Courier" pitchFamily="2" charset="0"/>
              </a:rPr>
              <a:t># Use data from a data frame</a:t>
            </a:r>
          </a:p>
          <a:p>
            <a:pPr marL="0" indent="0">
              <a:buNone/>
            </a:pP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abiotic &lt;- read.delim(”tablas/abiotic_variables.txt", header=T, row.names=1)</a:t>
            </a:r>
          </a:p>
          <a:p>
            <a:pPr marL="0" indent="0">
              <a:buNone/>
            </a:pPr>
            <a:r>
              <a:rPr lang="es-MX" sz="1800" dirty="0">
                <a:solidFill>
                  <a:schemeClr val="accent1"/>
                </a:solidFill>
                <a:latin typeface="Courier" pitchFamily="2" charset="0"/>
              </a:rPr>
              <a:t># Explore data</a:t>
            </a:r>
          </a:p>
          <a:p>
            <a:pPr marL="0" indent="0">
              <a:buNone/>
            </a:pP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View(abiotic)</a:t>
            </a:r>
          </a:p>
          <a:p>
            <a:pPr marL="0" indent="0">
              <a:buNone/>
            </a:pPr>
            <a:r>
              <a:rPr lang="es-MX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qplot(x=Naphthalene, y=Deep, data=abiotic)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FB65584-8E2E-2548-9EB5-CDE203ADBF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7B09561-9B26-CF4C-9C39-D12577C93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138" y="3954018"/>
            <a:ext cx="4072028" cy="2903982"/>
          </a:xfrm>
          <a:prstGeom prst="rect">
            <a:avLst/>
          </a:prstGeom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A58F298E-D21B-E54D-9D01-DDCFE59E2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521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5E805-46F8-E843-886B-17B63310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Ejercicio</a:t>
            </a:r>
            <a:r>
              <a:rPr lang="es-MX" dirty="0"/>
              <a:t> 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qplot()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0CC2A7-4E1D-314E-ACEC-21780A30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A5F0FC-2A13-8741-8376-FF341F16C0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1848" y="2014565"/>
            <a:ext cx="11058525" cy="43989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s-MX" sz="2400" dirty="0">
                <a:solidFill>
                  <a:schemeClr val="accent5"/>
                </a:solidFill>
              </a:rPr>
              <a:t>En</a:t>
            </a:r>
            <a:r>
              <a:rPr lang="es-MX" sz="2400" dirty="0">
                <a:solidFill>
                  <a:schemeClr val="accent1"/>
                </a:solidFill>
                <a:latin typeface="Courier" pitchFamily="2" charset="0"/>
              </a:rPr>
              <a:t> qplot() </a:t>
            </a:r>
            <a:r>
              <a:rPr lang="es-MX" sz="2400" dirty="0">
                <a:solidFill>
                  <a:schemeClr val="accent5"/>
                </a:solidFill>
              </a:rPr>
              <a:t>podemos añadir varios objetos geométricos.</a:t>
            </a:r>
          </a:p>
          <a:p>
            <a:r>
              <a:rPr lang="es-MX" sz="1800" dirty="0">
                <a:solidFill>
                  <a:schemeClr val="accent1"/>
                </a:solidFill>
                <a:latin typeface="Courier" pitchFamily="2" charset="0"/>
              </a:rPr>
              <a:t># </a:t>
            </a:r>
            <a:r>
              <a:rPr lang="es-MX" dirty="0">
                <a:solidFill>
                  <a:schemeClr val="accent1"/>
                </a:solidFill>
              </a:rPr>
              <a:t>Añadir líneas y cambiar color de acuerdo a una variable categórica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qplot(x=Naphthalene, y=Deep, 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data = abiotic, 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colour = Class, 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geom=c("point", "line"))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FB65584-8E2E-2548-9EB5-CDE203ADBF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A58F298E-D21B-E54D-9D01-DDCFE59E2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BDB6758-FFCE-6C4B-8464-1EB279291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989" y="3023842"/>
            <a:ext cx="5075402" cy="34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77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717F5-FB64-3C4D-87F9-36D04D99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SintAxis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ggplot()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22BE2D-9957-744D-9D06-A617227A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0837A4-BF1F-4348-B10E-C75923ED04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6530" y="2088616"/>
            <a:ext cx="10887075" cy="3946525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s-MX" sz="2400" dirty="0"/>
              <a:t>Crea un gráfico al que se le añaderán capas. Sin valores por defecto, pero que proporciona más control.</a:t>
            </a:r>
          </a:p>
          <a:p>
            <a:endParaRPr lang="es-MX" sz="2000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endParaRPr lang="es-MX" sz="2000" b="1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pPr marL="76200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</a:t>
            </a:r>
            <a:r>
              <a:rPr lang="es-MX" sz="2000" b="1" dirty="0">
                <a:solidFill>
                  <a:schemeClr val="accent1"/>
                </a:solidFill>
                <a:latin typeface="Courier" pitchFamily="2" charset="0"/>
              </a:rPr>
              <a:t>data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sz="2000" b="1" dirty="0">
                <a:solidFill>
                  <a:schemeClr val="accent4"/>
                </a:solidFill>
                <a:latin typeface="Courier" pitchFamily="2" charset="0"/>
              </a:rPr>
              <a:t>data.frame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</a:t>
            </a:r>
            <a:r>
              <a:rPr lang="es-MX" sz="2000" b="1" dirty="0">
                <a:solidFill>
                  <a:schemeClr val="accent4"/>
                </a:solidFill>
                <a:latin typeface="Courier" pitchFamily="2" charset="0"/>
              </a:rPr>
              <a:t> 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aes(</a:t>
            </a:r>
            <a:r>
              <a:rPr lang="es-MX" sz="2000" b="1" dirty="0">
                <a:solidFill>
                  <a:schemeClr val="accent1"/>
                </a:solidFill>
                <a:latin typeface="Courier" pitchFamily="2" charset="0"/>
              </a:rPr>
              <a:t>x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sz="2000" b="1" dirty="0">
                <a:solidFill>
                  <a:schemeClr val="accent4"/>
                </a:solidFill>
                <a:latin typeface="Courier" pitchFamily="2" charset="0"/>
              </a:rPr>
              <a:t>variable_X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</a:t>
            </a:r>
            <a:r>
              <a:rPr lang="es-MX" sz="2000" b="1" dirty="0">
                <a:solidFill>
                  <a:schemeClr val="accent1"/>
                </a:solidFill>
                <a:latin typeface="Courier" pitchFamily="2" charset="0"/>
              </a:rPr>
              <a:t>y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sz="2000" b="1" dirty="0">
                <a:solidFill>
                  <a:schemeClr val="accent4"/>
                </a:solidFill>
                <a:latin typeface="Courier" pitchFamily="2" charset="0"/>
              </a:rPr>
              <a:t>variable_Y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2000" b="1" dirty="0">
                <a:solidFill>
                  <a:schemeClr val="accent6"/>
                </a:solidFill>
                <a:latin typeface="Courier" pitchFamily="2" charset="0"/>
              </a:rPr>
              <a:t>+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	geom_point( aes(</a:t>
            </a:r>
            <a:r>
              <a:rPr lang="es-MX" sz="2000" b="1" dirty="0">
                <a:solidFill>
                  <a:schemeClr val="accent1"/>
                </a:solidFill>
                <a:latin typeface="Courier" pitchFamily="2" charset="0"/>
              </a:rPr>
              <a:t>color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sz="2000" b="1" dirty="0">
                <a:solidFill>
                  <a:schemeClr val="accent4"/>
                </a:solidFill>
                <a:latin typeface="Courier" pitchFamily="2" charset="0"/>
              </a:rPr>
              <a:t>variable_color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2000" b="1" dirty="0">
                <a:solidFill>
                  <a:schemeClr val="accent6"/>
                </a:solidFill>
                <a:latin typeface="Courier" pitchFamily="2" charset="0"/>
              </a:rPr>
              <a:t>+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accent4"/>
                </a:solidFill>
                <a:latin typeface="Courier" pitchFamily="2" charset="0"/>
              </a:rPr>
              <a:t>		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geom_smooth(</a:t>
            </a:r>
            <a:r>
              <a:rPr lang="es-MX" sz="2000" b="1" dirty="0">
                <a:solidFill>
                  <a:schemeClr val="accent1"/>
                </a:solidFill>
                <a:latin typeface="Courier" pitchFamily="2" charset="0"/>
              </a:rPr>
              <a:t>method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= </a:t>
            </a:r>
            <a:r>
              <a:rPr lang="es-MX" sz="2000" b="1" dirty="0">
                <a:solidFill>
                  <a:schemeClr val="accent4"/>
                </a:solidFill>
                <a:latin typeface="Courier" pitchFamily="2" charset="0"/>
              </a:rPr>
              <a:t>"lm"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 </a:t>
            </a:r>
            <a:r>
              <a:rPr lang="es-MX" sz="2000" b="1" dirty="0">
                <a:solidFill>
                  <a:schemeClr val="accent6"/>
                </a:solidFill>
                <a:latin typeface="Courier" pitchFamily="2" charset="0"/>
              </a:rPr>
              <a:t>+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	coord_cartesian () </a:t>
            </a:r>
            <a:r>
              <a:rPr lang="es-MX" sz="2000" b="1" dirty="0">
                <a:solidFill>
                  <a:schemeClr val="accent6"/>
                </a:solidFill>
                <a:latin typeface="Courier" pitchFamily="2" charset="0"/>
              </a:rPr>
              <a:t>+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	scale_color_gradient() </a:t>
            </a:r>
            <a:r>
              <a:rPr lang="es-MX" sz="2000" b="1" dirty="0">
                <a:solidFill>
                  <a:schemeClr val="accent6"/>
                </a:solidFill>
                <a:latin typeface="Courier" pitchFamily="2" charset="0"/>
              </a:rPr>
              <a:t>+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	theme_bw()</a:t>
            </a:r>
          </a:p>
          <a:p>
            <a:pPr marL="0" indent="0">
              <a:buNone/>
            </a:pPr>
            <a:endParaRPr lang="es-MX" sz="20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7417601-C315-9847-85AC-F8BF4F64DBF7}"/>
              </a:ext>
            </a:extLst>
          </p:cNvPr>
          <p:cNvGrpSpPr/>
          <p:nvPr/>
        </p:nvGrpSpPr>
        <p:grpSpPr>
          <a:xfrm>
            <a:off x="3031124" y="2874183"/>
            <a:ext cx="1433390" cy="660330"/>
            <a:chOff x="7278125" y="5039336"/>
            <a:chExt cx="1433390" cy="660330"/>
          </a:xfrm>
        </p:grpSpPr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4A94CCC6-2239-1B4E-A01A-3FFD8F04A91B}"/>
                </a:ext>
              </a:extLst>
            </p:cNvPr>
            <p:cNvSpPr/>
            <p:nvPr/>
          </p:nvSpPr>
          <p:spPr>
            <a:xfrm>
              <a:off x="7278125" y="5039336"/>
              <a:ext cx="1433390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Datos</a:t>
              </a:r>
            </a:p>
          </p:txBody>
        </p:sp>
        <p:sp>
          <p:nvSpPr>
            <p:cNvPr id="13" name="Flecha abajo 12">
              <a:extLst>
                <a:ext uri="{FF2B5EF4-FFF2-40B4-BE49-F238E27FC236}">
                  <a16:creationId xmlns:a16="http://schemas.microsoft.com/office/drawing/2014/main" id="{CA175081-9EE2-D548-B07A-9D2ADF635D9C}"/>
                </a:ext>
              </a:extLst>
            </p:cNvPr>
            <p:cNvSpPr/>
            <p:nvPr/>
          </p:nvSpPr>
          <p:spPr>
            <a:xfrm>
              <a:off x="7797112" y="5367525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ECE9A2A-84D0-5349-8EE9-5AE8299467D6}"/>
              </a:ext>
            </a:extLst>
          </p:cNvPr>
          <p:cNvGrpSpPr/>
          <p:nvPr/>
        </p:nvGrpSpPr>
        <p:grpSpPr>
          <a:xfrm>
            <a:off x="895102" y="4218307"/>
            <a:ext cx="1288481" cy="395417"/>
            <a:chOff x="7726344" y="5013251"/>
            <a:chExt cx="1288481" cy="395417"/>
          </a:xfrm>
        </p:grpSpPr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A5B0B4C9-0EBE-DE42-B50D-F39BC4342DEA}"/>
                </a:ext>
              </a:extLst>
            </p:cNvPr>
            <p:cNvSpPr/>
            <p:nvPr/>
          </p:nvSpPr>
          <p:spPr>
            <a:xfrm>
              <a:off x="7726344" y="5039336"/>
              <a:ext cx="985170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Geom</a:t>
              </a:r>
            </a:p>
          </p:txBody>
        </p:sp>
        <p:sp>
          <p:nvSpPr>
            <p:cNvPr id="18" name="Flecha abajo 17">
              <a:extLst>
                <a:ext uri="{FF2B5EF4-FFF2-40B4-BE49-F238E27FC236}">
                  <a16:creationId xmlns:a16="http://schemas.microsoft.com/office/drawing/2014/main" id="{7FC4215C-8E65-8C43-A1AB-486A637E06EB}"/>
                </a:ext>
              </a:extLst>
            </p:cNvPr>
            <p:cNvSpPr/>
            <p:nvPr/>
          </p:nvSpPr>
          <p:spPr>
            <a:xfrm rot="16200000">
              <a:off x="8651046" y="5044889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600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3CC1629-756A-B04A-80A0-DC2EAB874C28}"/>
              </a:ext>
            </a:extLst>
          </p:cNvPr>
          <p:cNvGrpSpPr/>
          <p:nvPr/>
        </p:nvGrpSpPr>
        <p:grpSpPr>
          <a:xfrm>
            <a:off x="8567050" y="4037837"/>
            <a:ext cx="3006813" cy="891605"/>
            <a:chOff x="6936256" y="4762043"/>
            <a:chExt cx="3006813" cy="891605"/>
          </a:xfrm>
        </p:grpSpPr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5F20783A-34BB-C446-9D03-86F52E43BCC0}"/>
                </a:ext>
              </a:extLst>
            </p:cNvPr>
            <p:cNvSpPr/>
            <p:nvPr/>
          </p:nvSpPr>
          <p:spPr>
            <a:xfrm>
              <a:off x="7278125" y="4762043"/>
              <a:ext cx="2664944" cy="8916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Añadimos capas, elementos con un </a:t>
              </a:r>
              <a:r>
                <a:rPr lang="es-MX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21" name="Flecha abajo 20">
              <a:extLst>
                <a:ext uri="{FF2B5EF4-FFF2-40B4-BE49-F238E27FC236}">
                  <a16:creationId xmlns:a16="http://schemas.microsoft.com/office/drawing/2014/main" id="{2B624C1A-3C2D-A643-A608-2370034B0DA8}"/>
                </a:ext>
              </a:extLst>
            </p:cNvPr>
            <p:cNvSpPr/>
            <p:nvPr/>
          </p:nvSpPr>
          <p:spPr>
            <a:xfrm rot="5400000">
              <a:off x="6904618" y="5025984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0DCE9E5D-0752-C54E-A9FA-C69B3B5B6BA0}"/>
              </a:ext>
            </a:extLst>
          </p:cNvPr>
          <p:cNvGrpSpPr/>
          <p:nvPr/>
        </p:nvGrpSpPr>
        <p:grpSpPr>
          <a:xfrm>
            <a:off x="524403" y="4700536"/>
            <a:ext cx="1690078" cy="395417"/>
            <a:chOff x="7324747" y="5013251"/>
            <a:chExt cx="1690078" cy="395417"/>
          </a:xfrm>
        </p:grpSpPr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ED3E8B0C-4834-A54F-9BC5-F41979A8F3F9}"/>
                </a:ext>
              </a:extLst>
            </p:cNvPr>
            <p:cNvSpPr/>
            <p:nvPr/>
          </p:nvSpPr>
          <p:spPr>
            <a:xfrm>
              <a:off x="7324747" y="5039336"/>
              <a:ext cx="1386768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estadística</a:t>
              </a:r>
            </a:p>
          </p:txBody>
        </p:sp>
        <p:sp>
          <p:nvSpPr>
            <p:cNvPr id="24" name="Flecha abajo 23">
              <a:extLst>
                <a:ext uri="{FF2B5EF4-FFF2-40B4-BE49-F238E27FC236}">
                  <a16:creationId xmlns:a16="http://schemas.microsoft.com/office/drawing/2014/main" id="{FB5A0AF9-93CF-1543-9B38-ECBAE96FC193}"/>
                </a:ext>
              </a:extLst>
            </p:cNvPr>
            <p:cNvSpPr/>
            <p:nvPr/>
          </p:nvSpPr>
          <p:spPr>
            <a:xfrm rot="16200000">
              <a:off x="8651046" y="5044889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600" dirty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CC29E6D1-47E1-0F4A-BFFD-776BF0DDEBB6}"/>
              </a:ext>
            </a:extLst>
          </p:cNvPr>
          <p:cNvGrpSpPr/>
          <p:nvPr/>
        </p:nvGrpSpPr>
        <p:grpSpPr>
          <a:xfrm>
            <a:off x="425546" y="5241223"/>
            <a:ext cx="1807180" cy="574166"/>
            <a:chOff x="7207645" y="5013251"/>
            <a:chExt cx="1807180" cy="574166"/>
          </a:xfrm>
        </p:grpSpPr>
        <p:sp>
          <p:nvSpPr>
            <p:cNvPr id="26" name="Rectángulo redondeado 25">
              <a:extLst>
                <a:ext uri="{FF2B5EF4-FFF2-40B4-BE49-F238E27FC236}">
                  <a16:creationId xmlns:a16="http://schemas.microsoft.com/office/drawing/2014/main" id="{1CC2A7B9-05E9-D344-B5BB-149561095B81}"/>
                </a:ext>
              </a:extLst>
            </p:cNvPr>
            <p:cNvSpPr/>
            <p:nvPr/>
          </p:nvSpPr>
          <p:spPr>
            <a:xfrm>
              <a:off x="7207645" y="5076406"/>
              <a:ext cx="1528584" cy="5110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Mapeos</a:t>
              </a:r>
            </a:p>
            <a:p>
              <a:pPr algn="ctr"/>
              <a:r>
                <a:rPr lang="es-MX" sz="1600" dirty="0"/>
                <a:t>específicos</a:t>
              </a:r>
            </a:p>
          </p:txBody>
        </p:sp>
        <p:sp>
          <p:nvSpPr>
            <p:cNvPr id="27" name="Flecha abajo 26">
              <a:extLst>
                <a:ext uri="{FF2B5EF4-FFF2-40B4-BE49-F238E27FC236}">
                  <a16:creationId xmlns:a16="http://schemas.microsoft.com/office/drawing/2014/main" id="{E80F3360-86D1-DC41-83D6-E8743A0B1B4D}"/>
                </a:ext>
              </a:extLst>
            </p:cNvPr>
            <p:cNvSpPr/>
            <p:nvPr/>
          </p:nvSpPr>
          <p:spPr>
            <a:xfrm rot="16200000">
              <a:off x="8651046" y="5044889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60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6BF1BC1-CA0C-AA47-8884-F72D8441C27A}"/>
              </a:ext>
            </a:extLst>
          </p:cNvPr>
          <p:cNvGrpSpPr/>
          <p:nvPr/>
        </p:nvGrpSpPr>
        <p:grpSpPr>
          <a:xfrm>
            <a:off x="4188206" y="5647244"/>
            <a:ext cx="3006813" cy="891605"/>
            <a:chOff x="6936256" y="4762043"/>
            <a:chExt cx="3006813" cy="891605"/>
          </a:xfrm>
        </p:grpSpPr>
        <p:sp>
          <p:nvSpPr>
            <p:cNvPr id="29" name="Rectángulo redondeado 28">
              <a:extLst>
                <a:ext uri="{FF2B5EF4-FFF2-40B4-BE49-F238E27FC236}">
                  <a16:creationId xmlns:a16="http://schemas.microsoft.com/office/drawing/2014/main" id="{2FB3F9A2-68AF-6B4F-B535-A507344C8875}"/>
                </a:ext>
              </a:extLst>
            </p:cNvPr>
            <p:cNvSpPr/>
            <p:nvPr/>
          </p:nvSpPr>
          <p:spPr>
            <a:xfrm>
              <a:off x="7278125" y="4762043"/>
              <a:ext cx="2664944" cy="8916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Elementos adicionales</a:t>
              </a:r>
            </a:p>
          </p:txBody>
        </p:sp>
        <p:sp>
          <p:nvSpPr>
            <p:cNvPr id="30" name="Flecha abajo 29">
              <a:extLst>
                <a:ext uri="{FF2B5EF4-FFF2-40B4-BE49-F238E27FC236}">
                  <a16:creationId xmlns:a16="http://schemas.microsoft.com/office/drawing/2014/main" id="{DA642F0B-48BC-1140-A71B-053ACFDD7677}"/>
                </a:ext>
              </a:extLst>
            </p:cNvPr>
            <p:cNvSpPr/>
            <p:nvPr/>
          </p:nvSpPr>
          <p:spPr>
            <a:xfrm rot="5400000">
              <a:off x="6904618" y="5025984"/>
              <a:ext cx="395417" cy="33214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7F1A1143-1834-4B41-AEC3-A1E2BF35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32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7AA7B2CA-5F68-B943-ADAF-36671CDBC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57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208B90-EF5F-EA4E-886F-8299D2105669}"/>
              </a:ext>
            </a:extLst>
          </p:cNvPr>
          <p:cNvSpPr txBox="1">
            <a:spLocks/>
          </p:cNvSpPr>
          <p:nvPr/>
        </p:nvSpPr>
        <p:spPr>
          <a:xfrm>
            <a:off x="1613835" y="346990"/>
            <a:ext cx="8824913" cy="387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?ggplot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6FFABF-F515-E94A-912C-A57458B8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9552"/>
            <a:ext cx="11125200" cy="56896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41F2329-890B-B44C-8732-7B5B35EF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53881D-9861-1243-B2FE-4C13BF98A5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CF5239BA-1124-6645-8D1B-3BD5FA9CB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549E1-6C07-C644-B6FC-9F2C99EF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Datos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234BEA-D199-6049-B138-59BCB9B99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544838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Los datos son los elementos más importantes de un gráfico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ggplot2 sólo acepta un tipo de datos “</a:t>
            </a:r>
            <a:r>
              <a:rPr lang="es-MX" sz="2400" b="1" dirty="0">
                <a:solidFill>
                  <a:schemeClr val="accent2"/>
                </a:solidFill>
              </a:rPr>
              <a:t>data.frames</a:t>
            </a:r>
            <a:r>
              <a:rPr lang="es-MX" sz="2400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Usaremos un set de datos simulados de anticuerpos</a:t>
            </a:r>
          </a:p>
          <a:p>
            <a:pPr marL="0" indent="0">
              <a:buNone/>
            </a:pPr>
            <a:endParaRPr lang="es-MX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endParaRPr lang="es-MX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14D5C-BF25-744D-8A54-2E418AA2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58C318-6FBA-0847-8A63-00F8EDD5D7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1026" name="Picture 2" descr="Antibody Basics | Sigma-Aldrich">
            <a:extLst>
              <a:ext uri="{FF2B5EF4-FFF2-40B4-BE49-F238E27FC236}">
                <a16:creationId xmlns:a16="http://schemas.microsoft.com/office/drawing/2014/main" id="{E3685968-0180-6F41-8B25-0E4E24FE5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45" y="1161144"/>
            <a:ext cx="5162861" cy="544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FEF6E846-FA9D-B64F-A44D-0CDBE57B3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14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AA7C7-E84A-C140-B0D5-5F1E8BD38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97911"/>
            <a:ext cx="7648262" cy="1508125"/>
          </a:xfrm>
        </p:spPr>
        <p:txBody>
          <a:bodyPr>
            <a:normAutofit/>
          </a:bodyPr>
          <a:lstStyle/>
          <a:p>
            <a:pPr algn="l"/>
            <a:r>
              <a:rPr lang="es-MX" b="1" dirty="0">
                <a:solidFill>
                  <a:schemeClr val="accent6"/>
                </a:solidFill>
              </a:rPr>
              <a:t>¿Qué aprenderemos?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9A42B6-8A4E-D847-BB2A-4A059FF4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048" y="2006036"/>
            <a:ext cx="8825659" cy="384985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MX" dirty="0"/>
              <a:t> Introducción a </a:t>
            </a:r>
            <a:r>
              <a:rPr lang="es-MX" dirty="0">
                <a:solidFill>
                  <a:schemeClr val="accent3"/>
                </a:solidFill>
              </a:rPr>
              <a:t>ggplot2</a:t>
            </a:r>
          </a:p>
          <a:p>
            <a:pPr>
              <a:buFont typeface="+mj-lt"/>
              <a:buAutoNum type="arabicPeriod"/>
            </a:pPr>
            <a:r>
              <a:rPr lang="es-MX" dirty="0"/>
              <a:t> Elementos de un gráfico de </a:t>
            </a:r>
            <a:r>
              <a:rPr lang="es-MX" dirty="0">
                <a:solidFill>
                  <a:schemeClr val="accent3"/>
                </a:solidFill>
              </a:rPr>
              <a:t>ggplot2</a:t>
            </a:r>
          </a:p>
          <a:p>
            <a:pPr>
              <a:buFont typeface="+mj-lt"/>
              <a:buAutoNum type="arabicPeriod"/>
            </a:pPr>
            <a:r>
              <a:rPr lang="es-MX" dirty="0"/>
              <a:t> Sintaxis de </a:t>
            </a:r>
            <a:r>
              <a:rPr lang="es-MX" dirty="0">
                <a:solidFill>
                  <a:schemeClr val="accent3"/>
                </a:solidFill>
              </a:rPr>
              <a:t>ggplot2</a:t>
            </a:r>
          </a:p>
          <a:p>
            <a:pPr>
              <a:buFont typeface="+mj-lt"/>
              <a:buAutoNum type="arabicPeriod"/>
            </a:pPr>
            <a:r>
              <a:rPr lang="es-MX" dirty="0"/>
              <a:t> Cambiar elementos de mi gráfica</a:t>
            </a:r>
          </a:p>
          <a:p>
            <a:pPr>
              <a:buFont typeface="+mj-lt"/>
              <a:buAutoNum type="arabicPeriod"/>
            </a:pP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F09C8C-358A-1748-A0C4-F1D2952B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62" y="2006036"/>
            <a:ext cx="2439365" cy="2845927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553089-F493-6E49-8E87-253FFE21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5BCF780F-D3C0-4C4A-B5F8-282A9A240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293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54B029D-EB54-4242-BBED-AC7C5EFC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Datos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antibodies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2ED0D-757B-2B4F-92EB-4DA05D6A6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229" y="2286000"/>
            <a:ext cx="6411310" cy="3986784"/>
          </a:xfrm>
        </p:spPr>
        <p:txBody>
          <a:bodyPr>
            <a:normAutofit fontScale="85000" lnSpcReduction="20000"/>
          </a:bodyPr>
          <a:lstStyle/>
          <a:p>
            <a:r>
              <a:rPr lang="es-MX" sz="2400" dirty="0"/>
              <a:t>Set de datos extraídos de pacientes recuperados de Dengue</a:t>
            </a:r>
          </a:p>
          <a:p>
            <a:pPr lvl="1"/>
            <a:r>
              <a:rPr lang="es-MX" sz="2000" dirty="0"/>
              <a:t>Gen IGHV</a:t>
            </a:r>
          </a:p>
          <a:p>
            <a:pPr lvl="1"/>
            <a:r>
              <a:rPr lang="es-MX" sz="2000" dirty="0"/>
              <a:t>Longitud del CDR3 (nt)</a:t>
            </a:r>
          </a:p>
          <a:p>
            <a:pPr lvl="1"/>
            <a:r>
              <a:rPr lang="es-MX" sz="2000" dirty="0"/>
              <a:t>Porcentaje de identidad con la línea germinal del segmento IGHV-IGHJ</a:t>
            </a:r>
          </a:p>
          <a:p>
            <a:pPr lvl="1"/>
            <a:r>
              <a:rPr lang="es-MX" sz="2000" dirty="0"/>
              <a:t>Número de mutaciones en la región VH</a:t>
            </a:r>
          </a:p>
          <a:p>
            <a:pPr marL="0" indent="0">
              <a:buNone/>
            </a:pPr>
            <a:endParaRPr lang="es-MX" sz="24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accent4"/>
                </a:solidFill>
              </a:rPr>
              <a:t># Explorar los datos</a:t>
            </a:r>
          </a:p>
          <a:p>
            <a:pPr marL="0" indent="0">
              <a:buNone/>
            </a:pPr>
            <a:r>
              <a:rPr lang="es-MX" sz="1900" b="1" dirty="0">
                <a:solidFill>
                  <a:schemeClr val="accent6"/>
                </a:solidFill>
                <a:latin typeface="Courier" pitchFamily="2" charset="0"/>
              </a:rPr>
              <a:t>antibodies</a:t>
            </a:r>
            <a:r>
              <a:rPr lang="es-MX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&lt;- read.delim(“antibodies.txt”,header=T)</a:t>
            </a:r>
          </a:p>
          <a:p>
            <a:pPr marL="0" indent="0">
              <a:buNone/>
            </a:pPr>
            <a:r>
              <a:rPr lang="es-MX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View(</a:t>
            </a:r>
            <a:r>
              <a:rPr lang="es-MX" sz="1900" b="1" dirty="0">
                <a:solidFill>
                  <a:schemeClr val="accent6"/>
                </a:solidFill>
                <a:latin typeface="Courier" pitchFamily="2" charset="0"/>
              </a:rPr>
              <a:t>antibodies</a:t>
            </a:r>
            <a:r>
              <a:rPr lang="es-MX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summary(</a:t>
            </a:r>
            <a:r>
              <a:rPr lang="es-MX" sz="1900" b="1" dirty="0">
                <a:solidFill>
                  <a:schemeClr val="accent6"/>
                </a:solidFill>
                <a:latin typeface="Courier" pitchFamily="2" charset="0"/>
              </a:rPr>
              <a:t>antibodies</a:t>
            </a:r>
            <a:r>
              <a:rPr lang="es-MX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 &lt;- ggplot(data= </a:t>
            </a:r>
            <a:r>
              <a:rPr lang="es-MX" sz="1900" b="1" dirty="0">
                <a:solidFill>
                  <a:schemeClr val="accent6"/>
                </a:solidFill>
                <a:latin typeface="Courier" pitchFamily="2" charset="0"/>
              </a:rPr>
              <a:t>antibodies</a:t>
            </a:r>
            <a:r>
              <a:rPr lang="es-MX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sz="1900" dirty="0">
              <a:latin typeface="Courier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AE61D-2A63-1C41-A30A-E4FAA085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E2C5BE-248C-FA4F-90A9-7A2D131060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2050" name="Picture 2" descr="Antibody Structure | Absolute Antibody">
            <a:extLst>
              <a:ext uri="{FF2B5EF4-FFF2-40B4-BE49-F238E27FC236}">
                <a16:creationId xmlns:a16="http://schemas.microsoft.com/office/drawing/2014/main" id="{FDC20C23-1990-CF42-B644-B929641F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85" y="1665962"/>
            <a:ext cx="5529382" cy="318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749DBE0E-2E95-3542-810E-1EE189CF4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161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30C4F-80E3-0B41-8D76-E13FF224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Estéticas</a:t>
            </a:r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aes</a:t>
            </a:r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tetics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CE0A36-A478-1C4A-B69A-693EE8DFA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786872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En un conjunto de datos, hay muchas </a:t>
            </a:r>
            <a:r>
              <a:rPr lang="es-MX" dirty="0">
                <a:solidFill>
                  <a:schemeClr val="accent2"/>
                </a:solidFill>
              </a:rPr>
              <a:t>variables</a:t>
            </a:r>
            <a:r>
              <a:rPr lang="es-MX" dirty="0"/>
              <a:t> que asignamos a columnas dentro del data.frame.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A estas </a:t>
            </a:r>
            <a:r>
              <a:rPr lang="es-MX" dirty="0">
                <a:solidFill>
                  <a:srgbClr val="00B050"/>
                </a:solidFill>
              </a:rPr>
              <a:t>variables</a:t>
            </a:r>
            <a:r>
              <a:rPr lang="es-MX" dirty="0"/>
              <a:t> dentro de la terminología de ggplot2 se les llama </a:t>
            </a:r>
            <a:r>
              <a:rPr lang="es-MX" dirty="0">
                <a:solidFill>
                  <a:schemeClr val="accent2"/>
                </a:solidFill>
              </a:rPr>
              <a:t>estéticas.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Por lo que nosotros vamos a darle un significado a las variables dentro del gráfico.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4"/>
              </a:solidFill>
            </a:endParaRPr>
          </a:p>
          <a:p>
            <a:pPr marL="0" indent="0" algn="ctr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 &lt;- p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aes(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x= 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CDR3.length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 = 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VJ.identity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colour = 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V.GENE</a:t>
            </a: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Estamos añadiendo al objeto </a:t>
            </a:r>
            <a:r>
              <a:rPr lang="es-MX" b="1" dirty="0">
                <a:solidFill>
                  <a:schemeClr val="accent1"/>
                </a:solidFill>
              </a:rPr>
              <a:t>p</a:t>
            </a:r>
            <a:r>
              <a:rPr lang="es-MX" dirty="0"/>
              <a:t> la información sobre las estéticas que obtiene de los datos “</a:t>
            </a:r>
            <a:r>
              <a:rPr lang="es-MX" dirty="0">
                <a:solidFill>
                  <a:schemeClr val="accent4"/>
                </a:solidFill>
              </a:rPr>
              <a:t>antibodies</a:t>
            </a:r>
            <a:r>
              <a:rPr lang="es-MX" dirty="0"/>
              <a:t>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C941E3-C357-D444-80B8-214E2C82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D41C9-8BC2-AE43-A8B2-73122EFE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FC74B60A-8593-1245-9539-2C08733DB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3B622-4521-C845-8030-216C8416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Capas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</a:t>
            </a:r>
            <a:r>
              <a:rPr lang="es-MX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Layers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B896DE-673A-9F4F-A3DB-EE0858B26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Las capas o los objetos geométricos en ggplot (</a:t>
            </a:r>
            <a:r>
              <a:rPr lang="es-MX" dirty="0">
                <a:solidFill>
                  <a:srgbClr val="FF0000"/>
                </a:solidFill>
              </a:rPr>
              <a:t>geom</a:t>
            </a:r>
            <a:r>
              <a:rPr lang="es-MX" dirty="0"/>
              <a:t>) indican qué hacer con los datos y las estéticas que le indicaste previamente.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Es la representación gráfica de tus datos.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ggplot2 nos permite ir añadiendo “</a:t>
            </a:r>
            <a:r>
              <a:rPr lang="es-MX" dirty="0">
                <a:solidFill>
                  <a:srgbClr val="FF0000"/>
                </a:solidFill>
              </a:rPr>
              <a:t>capas</a:t>
            </a:r>
            <a:r>
              <a:rPr lang="es-MX" dirty="0"/>
              <a:t>” al lienzo para irlo modificando de acuerdo con nuestras necesidades.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# Add layers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 &lt;- p </a:t>
            </a:r>
            <a:r>
              <a:rPr lang="es-MX" sz="2200" b="1" dirty="0">
                <a:solidFill>
                  <a:srgbClr val="FF0000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geom_point()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# Display the object “p”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 &lt;- p </a:t>
            </a:r>
            <a:r>
              <a:rPr lang="es-MX" sz="2200" b="1" dirty="0">
                <a:solidFill>
                  <a:srgbClr val="FF0000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</a:t>
            </a: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geom_smooth(method=“lm”)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4B9320-568B-C14F-BCCC-273474EA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308FDC-3DE4-1D49-A7A0-AC119FF5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3B82EB39-EA9F-C445-BD93-8400EE3F8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58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DA6D0-1310-A346-A4EF-3BEE5306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Facetas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</a:t>
            </a:r>
            <a:r>
              <a:rPr lang="es-MX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Faceting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F55E03-CAF6-6C41-9E43-D9C9604C8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244136"/>
            <a:ext cx="9720072" cy="450088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Las facetas implementan los gráficos de Trellis.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Las facetas nos permiten hacer comparaciones entre las diferentes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Para poder hacer comparaciones adecuadas, una característica esencial es que se comparten ejes.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Hay tres tipos de facetas que podemos utilizar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accent6"/>
                </a:solidFill>
                <a:latin typeface="Courier" pitchFamily="2" charset="0"/>
              </a:rPr>
              <a:t>facet_null() </a:t>
            </a:r>
            <a:r>
              <a:rPr lang="es-MX" sz="2000" dirty="0">
                <a:solidFill>
                  <a:schemeClr val="accent6"/>
                </a:solidFill>
                <a:latin typeface="Courier" pitchFamily="2" charset="0"/>
                <a:sym typeface="Wingdings" pitchFamily="2" charset="2"/>
              </a:rPr>
              <a:t> 1 solo gráfico (default)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accent5"/>
                </a:solidFill>
                <a:latin typeface="Courier" pitchFamily="2" charset="0"/>
              </a:rPr>
              <a:t>facet_wrap() </a:t>
            </a:r>
            <a:r>
              <a:rPr lang="es-MX" sz="2000" dirty="0">
                <a:solidFill>
                  <a:schemeClr val="accent5"/>
                </a:solidFill>
                <a:latin typeface="Courier" pitchFamily="2" charset="0"/>
                <a:sym typeface="Wingdings" pitchFamily="2" charset="2"/>
              </a:rPr>
              <a:t> Dividir el gráfico de acuerdo con 1 variable</a:t>
            </a:r>
            <a:endParaRPr lang="es-MX" sz="2000" dirty="0">
              <a:solidFill>
                <a:schemeClr val="accent6"/>
              </a:solidFill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accent2"/>
                </a:solidFill>
                <a:latin typeface="Courier" pitchFamily="2" charset="0"/>
              </a:rPr>
              <a:t>facet_grid() </a:t>
            </a:r>
            <a:r>
              <a:rPr lang="es-MX" sz="2000" dirty="0">
                <a:solidFill>
                  <a:schemeClr val="accent2"/>
                </a:solidFill>
                <a:latin typeface="Courier" pitchFamily="2" charset="0"/>
                <a:sym typeface="Wingdings" pitchFamily="2" charset="2"/>
              </a:rPr>
              <a:t> Dividir el gráfico de acuerdo con 2 variables</a:t>
            </a:r>
            <a:endParaRPr lang="es-MX" sz="2000" dirty="0">
              <a:solidFill>
                <a:schemeClr val="accent2"/>
              </a:solidFill>
              <a:latin typeface="Courier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6733CC-B045-1541-A8FB-94C8834B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C7D05F-B3D0-B946-8F71-483C9E23E7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EA2BCF62-7AAD-D449-8047-286E02577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EA712C6-3A16-6249-8A14-5BC6571289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95" r="9171"/>
          <a:stretch/>
        </p:blipFill>
        <p:spPr>
          <a:xfrm>
            <a:off x="10289381" y="1921993"/>
            <a:ext cx="1528762" cy="20551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E79E342-2C3B-A141-B4DF-3473B65ED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1" r="49524"/>
          <a:stretch/>
        </p:blipFill>
        <p:spPr>
          <a:xfrm>
            <a:off x="10144124" y="3942290"/>
            <a:ext cx="1819276" cy="20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9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DA6D0-1310-A346-A4EF-3BEE5306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Facetas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</a:t>
            </a:r>
            <a:r>
              <a:rPr lang="es-MX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Faceting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F55E03-CAF6-6C41-9E43-D9C9604C8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43088"/>
            <a:ext cx="10637263" cy="4901936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sz="2400" b="1" dirty="0"/>
              <a:t>facet_grid()</a:t>
            </a:r>
          </a:p>
          <a:p>
            <a:pPr marL="0" indent="0">
              <a:buNone/>
            </a:pPr>
            <a:r>
              <a:rPr lang="es-MX" sz="2200" dirty="0">
                <a:solidFill>
                  <a:schemeClr val="tx2"/>
                </a:solidFill>
                <a:latin typeface="Courier" pitchFamily="2" charset="0"/>
              </a:rPr>
              <a:t>### Vertical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ggplot(antibodies, aes(x = 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CDR3.length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 = 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VJ.identity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geom_point()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geom_smooth(method="lm")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  </a:t>
            </a:r>
          </a:p>
          <a:p>
            <a:pPr marL="0" indent="0">
              <a:buNone/>
            </a:pP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	facet_grid(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~ V.GENE</a:t>
            </a: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sz="2200" dirty="0">
                <a:solidFill>
                  <a:schemeClr val="tx2"/>
                </a:solidFill>
                <a:latin typeface="Courier" pitchFamily="2" charset="0"/>
              </a:rPr>
              <a:t>### Horizontal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ggplot(antibodies, aes(x = 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CDR3.length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 = 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VJ.identity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geom_point()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geom_smooth(method="lm")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  </a:t>
            </a:r>
          </a:p>
          <a:p>
            <a:pPr marL="0" indent="0">
              <a:buNone/>
            </a:pP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	facet_grid(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V.GENE ~ .</a:t>
            </a: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dirty="0">
              <a:latin typeface="Courier" pitchFamily="2" charset="0"/>
            </a:endParaRP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6733CC-B045-1541-A8FB-94C8834B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C7D05F-B3D0-B946-8F71-483C9E23E7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EA2BCF62-7AAD-D449-8047-286E02577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DA6D0-1310-A346-A4EF-3BEE5306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Facetas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</a:t>
            </a:r>
            <a:r>
              <a:rPr lang="es-MX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Faceting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F55E03-CAF6-6C41-9E43-D9C9604C8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43088"/>
            <a:ext cx="10637263" cy="4901936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sz="2400" b="1" dirty="0"/>
              <a:t>facet_grid()</a:t>
            </a:r>
          </a:p>
          <a:p>
            <a:pPr marL="0" indent="0">
              <a:buNone/>
            </a:pPr>
            <a:r>
              <a:rPr lang="es-MX" sz="2200" dirty="0">
                <a:solidFill>
                  <a:schemeClr val="tx2"/>
                </a:solidFill>
                <a:latin typeface="Courier" pitchFamily="2" charset="0"/>
              </a:rPr>
              <a:t>### Quitar leyenda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ggplot(antibodies, aes(x = 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CDR3.length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 = 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VJ.identity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geom_point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(show.legend = FALSE)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geom_smooth(method="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lm”, show.legend = FALSE)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  </a:t>
            </a:r>
          </a:p>
          <a:p>
            <a:pPr marL="0" indent="0">
              <a:buNone/>
            </a:pP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	facet_grid(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~ V.GENE</a:t>
            </a: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sz="2200" dirty="0">
                <a:solidFill>
                  <a:schemeClr val="tx2"/>
                </a:solidFill>
                <a:latin typeface="Courier" pitchFamily="2" charset="0"/>
              </a:rPr>
              <a:t>### </a:t>
            </a:r>
            <a:r>
              <a:rPr lang="es-MX" dirty="0">
                <a:solidFill>
                  <a:schemeClr val="tx2"/>
                </a:solidFill>
                <a:latin typeface="Courier" pitchFamily="2" charset="0"/>
              </a:rPr>
              <a:t>Con dos variables</a:t>
            </a:r>
            <a:endParaRPr lang="es-MX" sz="2200" dirty="0">
              <a:solidFill>
                <a:schemeClr val="tx2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ggplot(antibodies, aes(x = 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CDR3.length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 = 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VJ.identity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geom_point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(show.legend = FALSE)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geom_smooth(method="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lm”, show.legend = FALSE) </a:t>
            </a:r>
            <a:r>
              <a:rPr lang="es-MX" sz="2200" b="1" dirty="0">
                <a:solidFill>
                  <a:schemeClr val="accent1"/>
                </a:solidFill>
                <a:latin typeface="Courier" pitchFamily="2" charset="0"/>
              </a:rPr>
              <a:t>+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  </a:t>
            </a:r>
          </a:p>
          <a:p>
            <a:pPr marL="0" indent="0">
              <a:buNone/>
            </a:pP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	facet_grid(</a:t>
            </a:r>
            <a:r>
              <a:rPr lang="es-MX" sz="2200" b="1" dirty="0">
                <a:solidFill>
                  <a:schemeClr val="accent4"/>
                </a:solidFill>
                <a:latin typeface="Courier" pitchFamily="2" charset="0"/>
              </a:rPr>
              <a:t>V.GENE ~ Class</a:t>
            </a:r>
            <a:r>
              <a:rPr lang="es-MX" sz="22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dirty="0">
              <a:latin typeface="Courier" pitchFamily="2" charset="0"/>
            </a:endParaRP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6733CC-B045-1541-A8FB-94C8834B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C7D05F-B3D0-B946-8F71-483C9E23E7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EA2BCF62-7AAD-D449-8047-286E02577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45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5E191-5E73-C547-B641-F4B18ACB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Temas</a:t>
            </a:r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-&gt; </a:t>
            </a:r>
            <a:r>
              <a:rPr lang="es-MX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Themes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C41107-C0D9-0D4C-991A-E17C2EB9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43088"/>
            <a:ext cx="10377297" cy="4466272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Los temas en ggplot2 permiten hacer </a:t>
            </a:r>
            <a:r>
              <a:rPr lang="es-MX" dirty="0">
                <a:solidFill>
                  <a:schemeClr val="accent4"/>
                </a:solidFill>
              </a:rPr>
              <a:t>modificaciones a los aspectos estéticos </a:t>
            </a:r>
            <a:r>
              <a:rPr lang="es-MX" dirty="0"/>
              <a:t>del gráfico.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Lo que incluye son: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/>
              <a:t>los ejes, etiquetas, colores de fondo, el tamaño de los márgenes, paletas de colores.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Los temas son una colección de elementos modificables.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El tema por defecto en ggplot es el </a:t>
            </a:r>
            <a:r>
              <a:rPr lang="es-MX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theme_grey.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Podemos elegir entre una variedad de temas que tiene ggplot2.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Es posible construir temas propios y personalizados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  <a:p>
            <a:pPr marL="0" indent="0">
              <a:buNone/>
            </a:pPr>
            <a:r>
              <a:rPr lang="es-MX" dirty="0">
                <a:solidFill>
                  <a:schemeClr val="tx2"/>
                </a:solidFill>
              </a:rPr>
              <a:t>                       ## Change the Theme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p &lt;- p + </a:t>
            </a:r>
            <a:r>
              <a:rPr lang="es-MX" b="1" dirty="0">
                <a:solidFill>
                  <a:srgbClr val="00B050"/>
                </a:solidFill>
                <a:latin typeface="Courier" pitchFamily="2" charset="0"/>
              </a:rPr>
              <a:t>theme_bw()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0FEC44-C683-CD43-95D0-8AB803C0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396E87-B3B6-0242-BB73-C9A5D00587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1366176E-2D3A-8844-A39F-AD01F4D65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0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CFF06-7A92-9E47-B10D-90931320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accent2"/>
                </a:solidFill>
              </a:rPr>
              <a:t>Temas predeterminados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BADE7B-E065-FB4C-92E6-04A19F6A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0" y="1986455"/>
            <a:ext cx="3533296" cy="22597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504926D-E83C-1342-834A-C975FB1F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82" y="1986455"/>
            <a:ext cx="3448793" cy="22597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FC8E4C-4910-474E-BC64-631A1E274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038" y="4334385"/>
            <a:ext cx="3718749" cy="24124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948DE6-2E65-1A47-8EB6-F12737D7D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0" y="4334385"/>
            <a:ext cx="3684082" cy="24124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5ACE56-F84F-114A-8083-3F9AAEA56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787" y="1984683"/>
            <a:ext cx="3608834" cy="22960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3B228B6-8E50-C34D-A986-8BFC24BDA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746" y="4446696"/>
            <a:ext cx="3608834" cy="2300136"/>
          </a:xfrm>
          <a:prstGeom prst="rect">
            <a:avLst/>
          </a:prstGeom>
        </p:spPr>
      </p:pic>
      <p:pic>
        <p:nvPicPr>
          <p:cNvPr id="15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3F640ADF-CE49-104D-B26E-9532AC32A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4EE2185-12A0-CE4B-B355-C7AD52591BC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6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CECC96-752E-0C42-80F0-71E55197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432"/>
          <a:stretch/>
        </p:blipFill>
        <p:spPr>
          <a:xfrm>
            <a:off x="0" y="1931152"/>
            <a:ext cx="6776720" cy="46337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4A7DDD-D769-224A-8EFB-25B3E259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81" y="2398903"/>
            <a:ext cx="6407046" cy="19091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0C7C3F-4AD6-EE45-AD2B-D979DB44D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08"/>
          <a:stretch/>
        </p:blipFill>
        <p:spPr>
          <a:xfrm>
            <a:off x="5464708" y="4475852"/>
            <a:ext cx="6776720" cy="2166551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D0FCABFD-F6F5-274C-A96F-967120CA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Elementos modificables en Themes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7ABB468-B37C-4B48-9DC9-CF659A45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F1CAAF8-50D7-A34A-A8BA-53FB374565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11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F62F210E-8551-A144-ABA3-B85464287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50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EC8FC-2361-9A4E-8AB3-9FCB7A53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Elementos modificables en Themes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4FC4A-46AA-264B-85FC-63786A30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Hay ciertos elementos dentro de </a:t>
            </a:r>
            <a:r>
              <a:rPr lang="es-MX" dirty="0">
                <a:solidFill>
                  <a:schemeClr val="accent2"/>
                </a:solidFill>
                <a:latin typeface="Courier" pitchFamily="2" charset="0"/>
              </a:rPr>
              <a:t>theme()</a:t>
            </a:r>
            <a:r>
              <a:rPr lang="es-MX" dirty="0"/>
              <a:t>que es importante que conozcamos y cómo podemos modificarlos.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 Texto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 Posición y apariencia de la leyenda</a:t>
            </a:r>
          </a:p>
          <a:p>
            <a:pPr>
              <a:buFont typeface="Courier New" panose="02070309020205020404" pitchFamily="49" charset="0"/>
              <a:buChar char="o"/>
            </a:pPr>
            <a:endParaRPr lang="es-MX" dirty="0"/>
          </a:p>
          <a:p>
            <a:endParaRPr lang="es-MX" dirty="0"/>
          </a:p>
        </p:txBody>
      </p:sp>
      <p:pic>
        <p:nvPicPr>
          <p:cNvPr id="4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EBC3EE4D-B4D6-764A-82EA-80D4E1E90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FCFF1D-5B83-7647-975F-0F43F7B8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50" y="2685444"/>
            <a:ext cx="5100112" cy="38250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3E5205-C21D-7144-82C4-D38B370763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795"/>
          <a:stretch/>
        </p:blipFill>
        <p:spPr>
          <a:xfrm>
            <a:off x="261751" y="4486207"/>
            <a:ext cx="5382338" cy="9371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298B75-B16D-7C41-A4B8-14C2367941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48" b="40991"/>
          <a:stretch/>
        </p:blipFill>
        <p:spPr>
          <a:xfrm>
            <a:off x="261751" y="5419734"/>
            <a:ext cx="5382338" cy="853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CB989AD-D3B7-994A-B1A2-DD3C700DB3C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382C6-E68F-3545-A22B-D9CE010E5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399"/>
            <a:ext cx="10972800" cy="1508125"/>
          </a:xfrm>
        </p:spPr>
        <p:txBody>
          <a:bodyPr/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Introducción: </a:t>
            </a:r>
            <a:r>
              <a:rPr lang="es-MX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Gráficos en </a:t>
            </a:r>
            <a:r>
              <a:rPr lang="es-MX" i="1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79053C-63F1-324C-9D74-C1BDA8FA2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23338"/>
            <a:ext cx="7231846" cy="4584526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En la mayor parte de los lenguajes de programación, la capacidad de crear gráficos la proporcionan librerías adicionales, </a:t>
            </a:r>
            <a:r>
              <a:rPr lang="es-MX" sz="2000" dirty="0">
                <a:solidFill>
                  <a:srgbClr val="FFC000"/>
                </a:solidFill>
              </a:rPr>
              <a:t>ajenas a su núcleo</a:t>
            </a:r>
            <a:r>
              <a:rPr lang="es-MX" sz="2000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En </a:t>
            </a:r>
            <a:r>
              <a:rPr lang="es-MX" sz="2000" b="1" i="1" dirty="0">
                <a:solidFill>
                  <a:schemeClr val="accent2"/>
                </a:solidFill>
              </a:rPr>
              <a:t>R</a:t>
            </a:r>
            <a:r>
              <a:rPr lang="es-MX" sz="2000" dirty="0"/>
              <a:t>, los gráficos son </a:t>
            </a:r>
            <a:r>
              <a:rPr lang="es-MX" sz="2000" b="1" dirty="0">
                <a:solidFill>
                  <a:srgbClr val="FF0000"/>
                </a:solidFill>
              </a:rPr>
              <a:t>nativos</a:t>
            </a:r>
            <a:r>
              <a:rPr lang="es-MX" sz="2000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En </a:t>
            </a:r>
            <a:r>
              <a:rPr lang="es-MX" sz="2000" b="1" i="1" dirty="0">
                <a:solidFill>
                  <a:schemeClr val="accent2"/>
                </a:solidFill>
              </a:rPr>
              <a:t>R</a:t>
            </a:r>
            <a:r>
              <a:rPr lang="es-MX" sz="2000" dirty="0"/>
              <a:t> existen dos motores gráficos: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u="sng" dirty="0">
                <a:solidFill>
                  <a:srgbClr val="00B050"/>
                </a:solidFill>
              </a:rPr>
              <a:t>Funciones de alto nivel </a:t>
            </a:r>
            <a:r>
              <a:rPr lang="es-MX" sz="2000" dirty="0">
                <a:solidFill>
                  <a:srgbClr val="00B050"/>
                </a:solidFill>
              </a:rPr>
              <a:t> </a:t>
            </a:r>
            <a:r>
              <a:rPr lang="es-MX" sz="2000" dirty="0"/>
              <a:t>(</a:t>
            </a:r>
            <a:r>
              <a:rPr lang="es-MX" sz="2000" b="1" i="1" dirty="0">
                <a:solidFill>
                  <a:schemeClr val="accent2"/>
                </a:solidFill>
              </a:rPr>
              <a:t>plot, hist, barplot, boxplot</a:t>
            </a:r>
            <a:r>
              <a:rPr lang="es-MX" sz="2000" dirty="0"/>
              <a:t>) que a su vez invocan funciones de bajo nivel que nos permiten hacer modificaciones en los gráficos.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b="1" i="1" u="sng" dirty="0">
                <a:solidFill>
                  <a:schemeClr val="accent2"/>
                </a:solidFill>
              </a:rPr>
              <a:t>grid</a:t>
            </a:r>
            <a:r>
              <a:rPr lang="es-MX" sz="2000" dirty="0"/>
              <a:t>. Creado por Paul Murell para facilitar la generación de gráficos tipo Trellis, de celosía o de pequeños múltiplos.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MX" sz="2000" dirty="0"/>
              <a:t>lattice, </a:t>
            </a:r>
            <a:r>
              <a:rPr lang="es-MX" sz="2000" dirty="0">
                <a:solidFill>
                  <a:schemeClr val="accent6"/>
                </a:solidFill>
              </a:rPr>
              <a:t>ggplot2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MX" sz="2000" dirty="0"/>
          </a:p>
          <a:p>
            <a:pPr lvl="1">
              <a:buFont typeface="Arial" panose="020B0604020202020204" pitchFamily="34" charset="0"/>
              <a:buChar char="•"/>
            </a:pPr>
            <a:endParaRPr lang="es-MX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3FBAD1-128E-8D4A-8281-740F78F3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0649DF-688D-FE4A-B222-FB9A7670D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4"/>
          <a:stretch/>
        </p:blipFill>
        <p:spPr>
          <a:xfrm>
            <a:off x="7612846" y="2160246"/>
            <a:ext cx="4579154" cy="32841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4B4F6A1-48E6-9545-BE55-BEB239B491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BDE2DBF9-442A-894B-8FA9-C49ADA547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42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EC8FC-2361-9A4E-8AB3-9FCB7A53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Elementos modificables en Themes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4FC4A-46AA-264B-85FC-63786A30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Hay ciertos elementos dentro de </a:t>
            </a:r>
            <a:r>
              <a:rPr lang="es-MX" dirty="0">
                <a:solidFill>
                  <a:schemeClr val="accent2"/>
                </a:solidFill>
                <a:latin typeface="Courier" pitchFamily="2" charset="0"/>
              </a:rPr>
              <a:t>theme()</a:t>
            </a:r>
            <a:r>
              <a:rPr lang="es-MX" dirty="0"/>
              <a:t>que es importante que conozcamos y cómo podemos modificarlos.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 Texto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 Posición y apariencia de la leyenda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Cambiar la apariencia de los ejes</a:t>
            </a:r>
          </a:p>
          <a:p>
            <a:pPr>
              <a:buFont typeface="Courier New" panose="02070309020205020404" pitchFamily="49" charset="0"/>
              <a:buChar char="o"/>
            </a:pPr>
            <a:endParaRPr lang="es-MX" dirty="0"/>
          </a:p>
          <a:p>
            <a:endParaRPr lang="es-MX" dirty="0"/>
          </a:p>
        </p:txBody>
      </p:sp>
      <p:pic>
        <p:nvPicPr>
          <p:cNvPr id="4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EBC3EE4D-B4D6-764A-82EA-80D4E1E90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5E36BF-E983-A143-95C6-07BA3FC6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4354"/>
            <a:ext cx="3817025" cy="36261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D64DCE-81C2-FF48-884C-06E52832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50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EC8FC-2361-9A4E-8AB3-9FCB7A53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Elementos modificables en Themes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4FC4A-46AA-264B-85FC-63786A30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Hay ciertos elementos dentro de </a:t>
            </a:r>
            <a:r>
              <a:rPr lang="es-MX" dirty="0">
                <a:solidFill>
                  <a:schemeClr val="accent2"/>
                </a:solidFill>
                <a:latin typeface="Courier" pitchFamily="2" charset="0"/>
              </a:rPr>
              <a:t>theme()</a:t>
            </a:r>
            <a:r>
              <a:rPr lang="es-MX" dirty="0"/>
              <a:t>que es importante que conozcamos y cómo podemos modificarlos.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 Texto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 Posición y apariencia de la leyenda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 Cambiar la apariencia de los ejes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dirty="0"/>
              <a:t> Cambiar la apariencia del grid</a:t>
            </a:r>
          </a:p>
          <a:p>
            <a:pPr>
              <a:buFont typeface="Courier New" panose="02070309020205020404" pitchFamily="49" charset="0"/>
              <a:buChar char="o"/>
            </a:pPr>
            <a:endParaRPr lang="es-MX" dirty="0"/>
          </a:p>
          <a:p>
            <a:endParaRPr lang="es-MX" dirty="0"/>
          </a:p>
        </p:txBody>
      </p:sp>
      <p:pic>
        <p:nvPicPr>
          <p:cNvPr id="4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EBC3EE4D-B4D6-764A-82EA-80D4E1E90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3027AC22-EB9F-D045-94B2-2482A6AB45B9}"/>
              </a:ext>
            </a:extLst>
          </p:cNvPr>
          <p:cNvGrpSpPr/>
          <p:nvPr/>
        </p:nvGrpSpPr>
        <p:grpSpPr>
          <a:xfrm>
            <a:off x="6096000" y="2711449"/>
            <a:ext cx="5442372" cy="3732202"/>
            <a:chOff x="6096000" y="2711449"/>
            <a:chExt cx="5442372" cy="373220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BA10A60-A1A9-5F4F-AC61-5897CDB2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651855"/>
              <a:ext cx="5442371" cy="179179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9F3C20A-2982-7B47-BE70-5CCF3ED2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711449"/>
              <a:ext cx="5442372" cy="1892271"/>
            </a:xfrm>
            <a:prstGeom prst="rect">
              <a:avLst/>
            </a:prstGeom>
          </p:spPr>
        </p:pic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50A3C4E7-A718-8D4C-9D20-4477E3F0AC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5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68546-942A-CA41-88DD-774878A9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Ejemplo de </a:t>
            </a:r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Boxplots </a:t>
            </a:r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usando facet_wrap()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2416A0-4D8F-F94D-B094-29D25875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5A63A3-7E17-8541-9CDB-1C725A2507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F78EBCB4-B32B-8549-BE72-C43AE8AB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5">
            <a:extLst>
              <a:ext uri="{FF2B5EF4-FFF2-40B4-BE49-F238E27FC236}">
                <a16:creationId xmlns:a16="http://schemas.microsoft.com/office/drawing/2014/main" id="{4890A5AF-5801-D24A-AD82-06820E3DB0C4}"/>
              </a:ext>
            </a:extLst>
          </p:cNvPr>
          <p:cNvSpPr txBox="1"/>
          <p:nvPr/>
        </p:nvSpPr>
        <p:spPr>
          <a:xfrm>
            <a:off x="575387" y="1913784"/>
            <a:ext cx="11523403" cy="20313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library(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reshape2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cdrs &lt;- antibodies[,1:4]</a:t>
            </a:r>
          </a:p>
          <a:p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View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(cdrs)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cdrs_melt &lt;- 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(cdrs)</a:t>
            </a:r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Explore the data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View(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dim(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summary(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876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BDB16B6-2E0A-7C4B-81FE-54C21647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reshape2::melt ()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A9AB60-EEEF-0B48-A62E-1430B24F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9DB1C9B-BD3E-4A43-A018-C3F28AFBC3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517" y="2051997"/>
            <a:ext cx="8824913" cy="590550"/>
          </a:xfrm>
        </p:spPr>
        <p:txBody>
          <a:bodyPr/>
          <a:lstStyle/>
          <a:p>
            <a:r>
              <a:rPr lang="es-MX" dirty="0"/>
              <a:t>¿Qué le hace la función melt a mis datos?</a:t>
            </a: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E3571192-DF6A-3844-98D3-D9A7AB1DD5F7}"/>
              </a:ext>
            </a:extLst>
          </p:cNvPr>
          <p:cNvGraphicFramePr>
            <a:graphicFrameLocks noGrp="1"/>
          </p:cNvGraphicFramePr>
          <p:nvPr/>
        </p:nvGraphicFramePr>
        <p:xfrm>
          <a:off x="1596373" y="3150570"/>
          <a:ext cx="2502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07">
                  <a:extLst>
                    <a:ext uri="{9D8B030D-6E8A-4147-A177-3AD203B41FA5}">
                      <a16:colId xmlns:a16="http://schemas.microsoft.com/office/drawing/2014/main" val="1469781948"/>
                    </a:ext>
                  </a:extLst>
                </a:gridCol>
                <a:gridCol w="838729">
                  <a:extLst>
                    <a:ext uri="{9D8B030D-6E8A-4147-A177-3AD203B41FA5}">
                      <a16:colId xmlns:a16="http://schemas.microsoft.com/office/drawing/2014/main" val="1793411155"/>
                    </a:ext>
                  </a:extLst>
                </a:gridCol>
                <a:gridCol w="615705">
                  <a:extLst>
                    <a:ext uri="{9D8B030D-6E8A-4147-A177-3AD203B41FA5}">
                      <a16:colId xmlns:a16="http://schemas.microsoft.com/office/drawing/2014/main" val="4010169278"/>
                    </a:ext>
                  </a:extLst>
                </a:gridCol>
                <a:gridCol w="615705">
                  <a:extLst>
                    <a:ext uri="{9D8B030D-6E8A-4147-A177-3AD203B41FA5}">
                      <a16:colId xmlns:a16="http://schemas.microsoft.com/office/drawing/2014/main" val="3923888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5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709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86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420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446341"/>
                  </a:ext>
                </a:extLst>
              </a:tr>
            </a:tbl>
          </a:graphicData>
        </a:graphic>
      </p:graphicFrame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142D41A8-9C41-8249-8ADC-846473E01A1E}"/>
              </a:ext>
            </a:extLst>
          </p:cNvPr>
          <p:cNvGraphicFramePr>
            <a:graphicFrameLocks noGrp="1"/>
          </p:cNvGraphicFramePr>
          <p:nvPr/>
        </p:nvGraphicFramePr>
        <p:xfrm>
          <a:off x="6985348" y="2404997"/>
          <a:ext cx="361027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05">
                  <a:extLst>
                    <a:ext uri="{9D8B030D-6E8A-4147-A177-3AD203B41FA5}">
                      <a16:colId xmlns:a16="http://schemas.microsoft.com/office/drawing/2014/main" val="1169834472"/>
                    </a:ext>
                  </a:extLst>
                </a:gridCol>
                <a:gridCol w="1060573">
                  <a:extLst>
                    <a:ext uri="{9D8B030D-6E8A-4147-A177-3AD203B41FA5}">
                      <a16:colId xmlns:a16="http://schemas.microsoft.com/office/drawing/2014/main" val="2690367852"/>
                    </a:ext>
                  </a:extLst>
                </a:gridCol>
                <a:gridCol w="1123522">
                  <a:extLst>
                    <a:ext uri="{9D8B030D-6E8A-4147-A177-3AD203B41FA5}">
                      <a16:colId xmlns:a16="http://schemas.microsoft.com/office/drawing/2014/main" val="674591953"/>
                    </a:ext>
                  </a:extLst>
                </a:gridCol>
                <a:gridCol w="879279">
                  <a:extLst>
                    <a:ext uri="{9D8B030D-6E8A-4147-A177-3AD203B41FA5}">
                      <a16:colId xmlns:a16="http://schemas.microsoft.com/office/drawing/2014/main" val="3272807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022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61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35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40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08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29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12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49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Var2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417029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840EE43-9E19-D34E-82ED-41CA3D03D225}"/>
              </a:ext>
            </a:extLst>
          </p:cNvPr>
          <p:cNvSpPr txBox="1"/>
          <p:nvPr/>
        </p:nvSpPr>
        <p:spPr>
          <a:xfrm>
            <a:off x="1970874" y="2642547"/>
            <a:ext cx="1753644" cy="30777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Mis datos</a:t>
            </a: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455988C9-2CB1-F446-A6F2-838B6A8C7607}"/>
              </a:ext>
            </a:extLst>
          </p:cNvPr>
          <p:cNvSpPr/>
          <p:nvPr/>
        </p:nvSpPr>
        <p:spPr>
          <a:xfrm>
            <a:off x="4659682" y="3870542"/>
            <a:ext cx="1866378" cy="611386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melt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1F21F2-20F3-9C45-BA1C-151E1FDB8A28}"/>
              </a:ext>
            </a:extLst>
          </p:cNvPr>
          <p:cNvSpPr txBox="1"/>
          <p:nvPr/>
        </p:nvSpPr>
        <p:spPr>
          <a:xfrm>
            <a:off x="7369406" y="1854180"/>
            <a:ext cx="3014669" cy="30777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Mis datos transformados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BBB7695-0215-714A-826C-37F70E76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14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045A3FC5-91BF-614E-B34E-6AC509BA3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6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68546-942A-CA41-88DD-774878A9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Ejemplo de </a:t>
            </a:r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Boxplots </a:t>
            </a:r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usando facet_wrap()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2416A0-4D8F-F94D-B094-29D25875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5A63A3-7E17-8541-9CDB-1C725A2507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B0E33B5-8BB5-784C-8528-4BD6FADA6105}"/>
              </a:ext>
            </a:extLst>
          </p:cNvPr>
          <p:cNvSpPr txBox="1"/>
          <p:nvPr/>
        </p:nvSpPr>
        <p:spPr>
          <a:xfrm>
            <a:off x="575387" y="1913784"/>
            <a:ext cx="11523403" cy="310854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library(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reshape2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cdrs &lt;- antibodies[,1:4]</a:t>
            </a:r>
          </a:p>
          <a:p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View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(cdrs)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cdrs_melt &lt;- 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(cdrs)</a:t>
            </a:r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Explore the data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View(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dim(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summary(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boxplot with facet wrap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V.GENE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value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 ()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facet_wrap(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~variable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</p:txBody>
      </p:sp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F78EBCB4-B32B-8549-BE72-C43AE8AB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045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EC8FC-2361-9A4E-8AB3-9FCB7A53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otros elementos puedo modificar?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4FC4A-46AA-264B-85FC-63786A30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s-MX" dirty="0"/>
          </a:p>
          <a:p>
            <a:endParaRPr lang="es-MX" dirty="0"/>
          </a:p>
        </p:txBody>
      </p:sp>
      <p:pic>
        <p:nvPicPr>
          <p:cNvPr id="4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EBC3EE4D-B4D6-764A-82EA-80D4E1E90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A909E3D-7B49-3049-B96C-C379DBFABA0C}"/>
              </a:ext>
            </a:extLst>
          </p:cNvPr>
          <p:cNvSpPr txBox="1">
            <a:spLocks/>
          </p:cNvSpPr>
          <p:nvPr/>
        </p:nvSpPr>
        <p:spPr>
          <a:xfrm>
            <a:off x="1176528" y="2438400"/>
            <a:ext cx="9720073" cy="383438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endParaRPr lang="es-MX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MX" sz="2800" dirty="0"/>
              <a:t> Los colores de mis variables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MX" sz="2400" dirty="0"/>
              <a:t> Paletas predeterminadas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MX" sz="2400" dirty="0"/>
              <a:t> Manual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MX" sz="2400" dirty="0"/>
              <a:t> Al valor de una variable</a:t>
            </a:r>
          </a:p>
          <a:p>
            <a:pPr marL="0" indent="0">
              <a:buNone/>
            </a:pPr>
            <a:endParaRPr lang="es-MX"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5A886E-9598-C04F-B758-D72610093D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3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F2CFC-6CD1-154B-831F-56FF5CA6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Paletas de colores en 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40B36-650B-EA44-97F8-8C6471A30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R tiene paletas de colores ya preestablecidas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Y tiene una librería que se dedica exclusivamenete al color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/>
                </a:solidFill>
                <a:latin typeface="Courier" pitchFamily="2" charset="0"/>
              </a:rPr>
              <a:t>library(RColorBrewer)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710C6C-F184-2448-8784-E8441D2F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A8FB4A-18BA-C742-A94B-86484F7C4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10"/>
          <a:stretch/>
        </p:blipFill>
        <p:spPr>
          <a:xfrm>
            <a:off x="2376584" y="3518845"/>
            <a:ext cx="2944461" cy="32261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A8FFCA-FB4F-4E45-8306-A94C95550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0"/>
          <a:stretch/>
        </p:blipFill>
        <p:spPr>
          <a:xfrm>
            <a:off x="5798419" y="3518845"/>
            <a:ext cx="2944461" cy="32261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25E60AC-1C45-EC4E-8CD9-342CFD7D0F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5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68546-942A-CA41-88DD-774878A9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Ejemplo de </a:t>
            </a:r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Boxplots </a:t>
            </a:r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usando facet_wrap()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2416A0-4D8F-F94D-B094-29D25875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5A63A3-7E17-8541-9CDB-1C725A2507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B0E33B5-8BB5-784C-8528-4BD6FADA6105}"/>
              </a:ext>
            </a:extLst>
          </p:cNvPr>
          <p:cNvSpPr txBox="1"/>
          <p:nvPr/>
        </p:nvSpPr>
        <p:spPr>
          <a:xfrm>
            <a:off x="575387" y="1913784"/>
            <a:ext cx="11523403" cy="44012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library(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reshape2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cdrs &lt;- antibodies[,1:4]</a:t>
            </a:r>
          </a:p>
          <a:p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View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(cdrs)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cdrs_melt &lt;- 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(cdrs)</a:t>
            </a:r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Explore the data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View(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dim(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summary(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boxplot with facet wrap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V.GENE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value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 ()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facet_wrap(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~variable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change the appearance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</a:t>
            </a:r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V.GENE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value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V.GENE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 ()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facet_wrap(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~variable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scale_fill_manual(values=c("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deepskyblue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seagreen2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salmon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theme_linedraw()</a:t>
            </a:r>
          </a:p>
        </p:txBody>
      </p:sp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F78EBCB4-B32B-8549-BE72-C43AE8AB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440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F2CFC-6CD1-154B-831F-56FF5CA6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Paletas de colores en 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40B36-650B-EA44-97F8-8C6471A30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05315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También es posible instalar librerías con paletas de colores accesibles para personas con dificultades visuales, como el daltonismo.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/>
                </a:solidFill>
                <a:latin typeface="Courier" pitchFamily="2" charset="0"/>
              </a:rPr>
              <a:t>library(viridis)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710C6C-F184-2448-8784-E8441D2F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25E60AC-1C45-EC4E-8CD9-342CFD7D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A655C3-CB8D-F043-A907-21C9BA4E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71" y="3540323"/>
            <a:ext cx="4889560" cy="2551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14A607-0323-A446-B761-0FE81CBCC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483" y="3093032"/>
            <a:ext cx="4742717" cy="345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99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F2CFC-6CD1-154B-831F-56FF5CA6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colores de viridis vs default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710C6C-F184-2448-8784-E8441D2F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25E60AC-1C45-EC4E-8CD9-342CFD7D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213F1-3C88-B24C-854F-C55044FC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9" y="2919913"/>
            <a:ext cx="3572367" cy="2576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7C3726-CEC8-FE4A-A760-7FBEE56C4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815" y="1627893"/>
            <a:ext cx="3361385" cy="2580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22517D-78CA-E44D-B970-6D7FBA9C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477" y="1627894"/>
            <a:ext cx="3362854" cy="2580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E6715-6787-A64D-A745-63BFA9DD8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0809" y="4208350"/>
            <a:ext cx="3425760" cy="264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34FB84-89C8-3346-B4F4-361703D4F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2477" y="4208350"/>
            <a:ext cx="3362854" cy="258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7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4E773-04EE-1245-A11D-3322E3F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b="1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ggplot2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AD3B4-4A22-E74D-853D-2295F8BC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Es una librería de R implementada por </a:t>
            </a:r>
            <a:r>
              <a:rPr lang="es-MX" dirty="0">
                <a:solidFill>
                  <a:schemeClr val="accent2"/>
                </a:solidFill>
              </a:rPr>
              <a:t>Hadley Wickham </a:t>
            </a:r>
            <a:r>
              <a:rPr lang="es-MX" dirty="0"/>
              <a:t>para </a:t>
            </a:r>
            <a:r>
              <a:rPr lang="es-MX" dirty="0">
                <a:solidFill>
                  <a:schemeClr val="accent3"/>
                </a:solidFill>
              </a:rPr>
              <a:t>visualización de datos.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Forma parte de un conjunto de librerías llamado </a:t>
            </a:r>
            <a:r>
              <a:rPr lang="es-MX" dirty="0">
                <a:solidFill>
                  <a:srgbClr val="FF0000"/>
                </a:solidFill>
              </a:rPr>
              <a:t>tidyverse.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6"/>
                </a:solidFill>
              </a:rPr>
              <a:t>ggplot2</a:t>
            </a:r>
            <a:r>
              <a:rPr lang="es-MX" dirty="0"/>
              <a:t> esta basado en “</a:t>
            </a:r>
            <a:r>
              <a:rPr lang="es-MX" dirty="0">
                <a:solidFill>
                  <a:srgbClr val="FFC000"/>
                </a:solidFill>
              </a:rPr>
              <a:t>The Grammar of Graphics</a:t>
            </a:r>
            <a:r>
              <a:rPr lang="es-MX" dirty="0"/>
              <a:t>” de Leland Wilkinson (2000).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Tiene más de 10 años y es usado por miles de personas en todo el mundo.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1"/>
                </a:solidFill>
              </a:rPr>
              <a:t>Ventaja</a:t>
            </a:r>
            <a:r>
              <a:rPr lang="es-MX" dirty="0"/>
              <a:t>: Hay muchas comunidades que te ayudan a resolver dudas.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731A62-4406-F745-B16D-BD7A768A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EA8FBE-ABDC-614B-B876-95BDDF9F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600" y="403572"/>
            <a:ext cx="1583275" cy="18471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2D43A6F-976B-D342-AC5E-003E154055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9B1D71BA-E5DE-CD40-AF9E-4B9B2CA7A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91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68546-942A-CA41-88DD-774878A9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Ejemplo de </a:t>
            </a:r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Boxplots </a:t>
            </a:r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usando facet_wrap()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2416A0-4D8F-F94D-B094-29D25875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5A63A3-7E17-8541-9CDB-1C725A2507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B0E33B5-8BB5-784C-8528-4BD6FADA6105}"/>
              </a:ext>
            </a:extLst>
          </p:cNvPr>
          <p:cNvSpPr txBox="1"/>
          <p:nvPr/>
        </p:nvSpPr>
        <p:spPr>
          <a:xfrm>
            <a:off x="575387" y="1913784"/>
            <a:ext cx="11523403" cy="44012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library(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reshape2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cdrs &lt;- antibodies[,1:4]</a:t>
            </a:r>
          </a:p>
          <a:p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View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(cdrs)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cdrs_melt &lt;- 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(cdrs)</a:t>
            </a:r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Explore the data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View(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dim(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summary(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boxplot with facet wrap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V.GENE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value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 ()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facet_wrap(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~variable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change the appearance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library(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viridis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</a:t>
            </a:r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V.GENE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value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V.GENE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 ()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facet_wrap(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~variable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scale_fill_virids(discrete=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TRUE)</a:t>
            </a:r>
            <a:endParaRPr lang="es-MX" sz="1400" b="1" dirty="0">
              <a:solidFill>
                <a:schemeClr val="accent2"/>
              </a:solidFill>
              <a:latin typeface="Courier" pitchFamily="2" charset="0"/>
            </a:endParaRPr>
          </a:p>
        </p:txBody>
      </p:sp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F78EBCB4-B32B-8549-BE72-C43AE8AB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77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EC8FC-2361-9A4E-8AB3-9FCB7A53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otros elementos puedo modificar?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4FC4A-46AA-264B-85FC-63786A30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s-MX" dirty="0"/>
          </a:p>
          <a:p>
            <a:endParaRPr lang="es-MX" dirty="0"/>
          </a:p>
        </p:txBody>
      </p:sp>
      <p:pic>
        <p:nvPicPr>
          <p:cNvPr id="4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EBC3EE4D-B4D6-764A-82EA-80D4E1E90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A909E3D-7B49-3049-B96C-C379DBFABA0C}"/>
              </a:ext>
            </a:extLst>
          </p:cNvPr>
          <p:cNvSpPr txBox="1">
            <a:spLocks/>
          </p:cNvSpPr>
          <p:nvPr/>
        </p:nvSpPr>
        <p:spPr>
          <a:xfrm>
            <a:off x="1176528" y="2438400"/>
            <a:ext cx="9720073" cy="383438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endParaRPr lang="es-MX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MX" sz="2800" dirty="0"/>
              <a:t> Los colores de mis variables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MX" sz="2400" dirty="0"/>
              <a:t> Paletas predeterminadas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MX" sz="2400" dirty="0"/>
              <a:t> Manual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MX" sz="2400" dirty="0"/>
              <a:t> Al valor de una variable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MX" sz="2800" dirty="0"/>
              <a:t> Título de la gráfica y etiquetas de los ejes X y Y</a:t>
            </a:r>
          </a:p>
          <a:p>
            <a:pPr>
              <a:buFont typeface="Courier New" panose="02070309020205020404" pitchFamily="49" charset="0"/>
              <a:buChar char="o"/>
            </a:pPr>
            <a:endParaRPr lang="es-MX"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5A886E-9598-C04F-B758-D72610093D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46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68546-942A-CA41-88DD-774878A9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Ejemplo de </a:t>
            </a:r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Boxplots </a:t>
            </a:r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usando facet_wrap()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2416A0-4D8F-F94D-B094-29D25875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5A63A3-7E17-8541-9CDB-1C725A2507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B0E33B5-8BB5-784C-8528-4BD6FADA6105}"/>
              </a:ext>
            </a:extLst>
          </p:cNvPr>
          <p:cNvSpPr txBox="1"/>
          <p:nvPr/>
        </p:nvSpPr>
        <p:spPr>
          <a:xfrm>
            <a:off x="575387" y="1913784"/>
            <a:ext cx="11523403" cy="48320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library(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reshape2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cdrs &lt;- antibodies[,1:4]</a:t>
            </a:r>
          </a:p>
          <a:p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View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(cdrs)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cdrs_melt &lt;- 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(cdrs)</a:t>
            </a:r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Explore the data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View(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dim(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summary(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boxplot with facet wrap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V.GENE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value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 ()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facet_wrap(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~variable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# change the appearance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ggplot(data=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cdrs_melt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aes(x=</a:t>
            </a:r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V.GENE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y=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value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fill=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V.GENE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geom_boxplot ()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facet_wrap(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~variable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scale_fill_manual(values=c("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deepskyblue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seagreen2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salmon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"))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labs(title=”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CDRs Length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",y=”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length (nt)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x="", fill="") </a:t>
            </a:r>
            <a:r>
              <a:rPr lang="es-MX" sz="1400" b="1" dirty="0">
                <a:solidFill>
                  <a:schemeClr val="accent2"/>
                </a:solidFill>
                <a:latin typeface="Courier" pitchFamily="2" charset="0"/>
              </a:rPr>
              <a:t>+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theme_linedraw() +  </a:t>
            </a:r>
          </a:p>
          <a:p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	theme(legend.position = ”bottom",axis.text.x = element_text(angle = 45, vjust = 0.5, hjust=0.5))</a:t>
            </a:r>
          </a:p>
        </p:txBody>
      </p:sp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F78EBCB4-B32B-8549-BE72-C43AE8AB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47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8191F-AA09-544B-9D1B-11EC2056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¿Cómo guardo mis gráficos?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0BD189-A087-CE48-8F18-A23ECA4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211880-2E34-D74D-B157-2E5AC03122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1200" y="1858963"/>
            <a:ext cx="11480800" cy="428307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MX" sz="2000" dirty="0"/>
              <a:t>Hay </a:t>
            </a:r>
            <a:r>
              <a:rPr lang="es-MX" sz="2000" dirty="0">
                <a:solidFill>
                  <a:srgbClr val="FF0000"/>
                </a:solidFill>
              </a:rPr>
              <a:t>dos maneras </a:t>
            </a:r>
            <a:r>
              <a:rPr lang="es-MX" sz="2000" dirty="0"/>
              <a:t>de guardar tus imágenes</a:t>
            </a:r>
          </a:p>
          <a:p>
            <a:pPr>
              <a:buFont typeface="+mj-lt"/>
              <a:buAutoNum type="arabicPeriod"/>
            </a:pPr>
            <a:r>
              <a:rPr lang="es-MX" sz="2000" dirty="0"/>
              <a:t>Con funciones propias de la base de 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chemeClr val="accent6"/>
                </a:solidFill>
                <a:latin typeface="Courier" pitchFamily="2" charset="0"/>
              </a:rPr>
              <a:t>png()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chemeClr val="accent6"/>
                </a:solidFill>
                <a:latin typeface="Courier" pitchFamily="2" charset="0"/>
              </a:rPr>
              <a:t>pdf()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dirty="0"/>
              <a:t>Tú les indicas las especificaciones de tamaño y calidad, así como la ruta y el nombre de la imagen.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dirty="0"/>
              <a:t>La función se abre antes de generar la gráfica y se tiene que cerrar el archivo con la función </a:t>
            </a:r>
            <a:r>
              <a:rPr lang="es-MX" sz="2000" b="1" dirty="0">
                <a:solidFill>
                  <a:schemeClr val="accent6"/>
                </a:solidFill>
                <a:latin typeface="Courier" pitchFamily="2" charset="0"/>
              </a:rPr>
              <a:t>dev.off()</a:t>
            </a:r>
          </a:p>
          <a:p>
            <a:pPr>
              <a:buFont typeface="+mj-lt"/>
              <a:buAutoNum type="arabicPeriod"/>
            </a:pPr>
            <a:r>
              <a:rPr lang="es-MX" sz="2000" dirty="0"/>
              <a:t>Con la función  </a:t>
            </a:r>
            <a:r>
              <a:rPr lang="es-MX" sz="2000" b="1" dirty="0">
                <a:solidFill>
                  <a:schemeClr val="accent6"/>
                </a:solidFill>
                <a:latin typeface="Courier" pitchFamily="2" charset="0"/>
              </a:rPr>
              <a:t>ggsave() </a:t>
            </a:r>
            <a:r>
              <a:rPr lang="es-MX" sz="2000" dirty="0"/>
              <a:t>de ggplot2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dirty="0"/>
              <a:t>Guarda la última imagen que creaste, en el directorio donde estás trabajando.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ECD534-7F8F-464E-AD71-9BBBB8FA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8A22BAB5-041D-A844-9BFE-053368B99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1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6EC23-E14B-B740-8FE2-5BBDD8A3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¿Cómo guardo mis gráficos?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B678AB-9376-CD4A-AF46-B511CE177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785938"/>
            <a:ext cx="11439525" cy="4523422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400" dirty="0">
                <a:latin typeface="Courier" pitchFamily="2" charset="0"/>
              </a:rPr>
              <a:t># Primera opción</a:t>
            </a:r>
          </a:p>
          <a:p>
            <a:pPr marL="0" indent="0">
              <a:buNone/>
            </a:pPr>
            <a:r>
              <a:rPr lang="es-MX" sz="1400" dirty="0">
                <a:latin typeface="Courier" pitchFamily="2" charset="0"/>
              </a:rPr>
              <a:t>### PNG con una resolución de 300 px</a:t>
            </a:r>
          </a:p>
          <a:p>
            <a:pPr marL="0" indent="0">
              <a:buNone/>
            </a:pP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png(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”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figures/dot_plot_antibodies_data.png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width=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10*300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height=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8*300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res=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300, 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units 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 "px"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</a:t>
            </a:r>
          </a:p>
          <a:p>
            <a:pPr marL="0" indent="0">
              <a:buNone/>
            </a:pP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dev.off()</a:t>
            </a:r>
          </a:p>
          <a:p>
            <a:pPr marL="0" indent="0">
              <a:buNone/>
            </a:pPr>
            <a:endParaRPr lang="es-MX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s-MX" sz="1400" dirty="0">
                <a:latin typeface="Courier" pitchFamily="2" charset="0"/>
              </a:rPr>
              <a:t>### PDF (imágenes vectorizadas)</a:t>
            </a:r>
          </a:p>
          <a:p>
            <a:pPr marL="0" indent="0">
              <a:buNone/>
            </a:pP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pdf(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figures/dot_plot_antibodies_data.pdf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width=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10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height=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8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p</a:t>
            </a:r>
          </a:p>
          <a:p>
            <a:pPr marL="0" indent="0">
              <a:buNone/>
            </a:pP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dev.off()</a:t>
            </a:r>
            <a:br>
              <a:rPr lang="es-MX" sz="1400" dirty="0">
                <a:latin typeface="Courier" pitchFamily="2" charset="0"/>
              </a:rPr>
            </a:br>
            <a:endParaRPr lang="es-MX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s-MX" sz="1400" dirty="0">
                <a:latin typeface="Courier" pitchFamily="2" charset="0"/>
              </a:rPr>
              <a:t># Segunda opción con una función propia de ggplot2</a:t>
            </a:r>
          </a:p>
          <a:p>
            <a:pPr marL="0" indent="0">
              <a:buNone/>
            </a:pP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ggsave(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figures/dot_plot_antibodies_data.jpg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device=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jpg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sz="1400" dirty="0">
              <a:latin typeface="Courier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8DFF75-02CB-4F4F-B220-8FEC263A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397D7A-B28F-9845-BC23-DE62464F60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28EAC865-02FB-4444-974F-B3B95D410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457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6EC23-E14B-B740-8FE2-5BBDD8A3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¿Cómo guardo mis gráficos?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B678AB-9376-CD4A-AF46-B511CE177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957372"/>
            <a:ext cx="11439525" cy="211294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400" dirty="0">
                <a:latin typeface="Courier" pitchFamily="2" charset="0"/>
              </a:rPr>
              <a:t># Segunda opción con una función propia de ggplot2 y la opciónn </a:t>
            </a:r>
          </a:p>
          <a:p>
            <a:pPr marL="0" indent="0">
              <a:buNone/>
            </a:pP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ggsave(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figures/dot_plot_antibodies_data.jpg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", device= "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jpg</a:t>
            </a:r>
            <a:r>
              <a:rPr lang="es-MX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”, scale= </a:t>
            </a:r>
            <a:r>
              <a:rPr lang="es-MX" sz="1400" b="1" dirty="0">
                <a:solidFill>
                  <a:schemeClr val="accent4"/>
                </a:solidFill>
                <a:latin typeface="Courier" pitchFamily="2" charset="0"/>
              </a:rPr>
              <a:t>2</a:t>
            </a:r>
            <a:r>
              <a:rPr lang="es-MX" sz="1400" b="1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sz="1400" dirty="0">
              <a:latin typeface="Courier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8DFF75-02CB-4F4F-B220-8FEC263A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397D7A-B28F-9845-BC23-DE62464F60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28EAC865-02FB-4444-974F-B3B95D410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B7CADEE-D94C-E240-958F-E340D1053068}"/>
              </a:ext>
            </a:extLst>
          </p:cNvPr>
          <p:cNvSpPr txBox="1">
            <a:spLocks/>
          </p:cNvSpPr>
          <p:nvPr/>
        </p:nvSpPr>
        <p:spPr>
          <a:xfrm>
            <a:off x="530896" y="1972923"/>
            <a:ext cx="11480800" cy="165892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b="1" dirty="0">
                <a:solidFill>
                  <a:schemeClr val="accent6"/>
                </a:solidFill>
                <a:latin typeface="Courier" pitchFamily="2" charset="0"/>
              </a:rPr>
              <a:t>ggsave()</a:t>
            </a:r>
            <a:r>
              <a:rPr lang="es-MX" sz="2000" dirty="0"/>
              <a:t> tiene un argumento muy útil para escalar el contenido del gráfico, llamado </a:t>
            </a:r>
            <a:r>
              <a:rPr lang="es-MX" sz="2000" b="1" dirty="0">
                <a:solidFill>
                  <a:schemeClr val="accent6"/>
                </a:solidFill>
                <a:latin typeface="Courier" pitchFamily="2" charset="0"/>
              </a:rPr>
              <a:t>scale</a:t>
            </a:r>
            <a:r>
              <a:rPr lang="es-MX" sz="2000" dirty="0"/>
              <a:t> 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dirty="0"/>
              <a:t> Esta opción da la ventaja de ajustar el tamaño de todos los elementos estéticos cuando cambiamos el tamaño del archivo de salida.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000" dirty="0"/>
              <a:t> Hace los ajustes necesarios para mantener la proporción de los elementos estéticos que ya hemos ajustado previamente. </a:t>
            </a:r>
          </a:p>
        </p:txBody>
      </p:sp>
    </p:spTree>
    <p:extLst>
      <p:ext uri="{BB962C8B-B14F-4D97-AF65-F5344CB8AC3E}">
        <p14:creationId xmlns:p14="http://schemas.microsoft.com/office/powerpoint/2010/main" val="36938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68546-942A-CA41-88DD-774878A9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¡ES TU TURNO! REALIZA EL SIGUIENTE EjeRCICIO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2416A0-4D8F-F94D-B094-29D25875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5A63A3-7E17-8541-9CDB-1C725A2507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F78EBCB4-B32B-8549-BE72-C43AE8AB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5">
            <a:extLst>
              <a:ext uri="{FF2B5EF4-FFF2-40B4-BE49-F238E27FC236}">
                <a16:creationId xmlns:a16="http://schemas.microsoft.com/office/drawing/2014/main" id="{4890A5AF-5801-D24A-AD82-06820E3DB0C4}"/>
              </a:ext>
            </a:extLst>
          </p:cNvPr>
          <p:cNvSpPr txBox="1"/>
          <p:nvPr/>
        </p:nvSpPr>
        <p:spPr>
          <a:xfrm>
            <a:off x="575387" y="1913784"/>
            <a:ext cx="11523403" cy="46166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# Usaremos el set de datos abiotic que cargamos al inicio de esta sesion</a:t>
            </a: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abiotic &lt;- read.delim("tablas/abiotic_variables.txt", header=T, row.names=1)</a:t>
            </a: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View(abiotic)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# 1) Genera un grafico de puntos que relacione la profundidad de muestreo con los niveles de Fluoreno 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# 2) Colorea los puntos de acuerdo con la Clase del agua de muestreo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# 3) Modifica el título de los ejes para que aparezcan en espanol y agrega un titulo al grafico 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# 4) Agrega un tema al grafico que modifique las propiedades del panel de fondo, puedes elegir un tema predeterminado o crear uno nuevo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# 5) Cambia la escala de color, puedes usar las escalas brewer, viridis o una lista de colores definidos manualmente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# 6) Separa el grafico en tres paneles o rengloes, usando facetas de acuerdo con la clase, y elimina la aparición de la leyenda.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s-MX" sz="1400" b="1" dirty="0">
                <a:solidFill>
                  <a:schemeClr val="tx1"/>
                </a:solidFill>
                <a:latin typeface="Courier" pitchFamily="2" charset="0"/>
              </a:rPr>
              <a:t># 7) Guarda el grafico en un archivo dentro del directorio de trabajo</a:t>
            </a:r>
          </a:p>
          <a:p>
            <a:endParaRPr lang="es-MX" sz="1400" b="1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76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AF611-9107-8B43-841D-5FF6E5DA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80" y="286603"/>
            <a:ext cx="10972800" cy="1508125"/>
          </a:xfrm>
        </p:spPr>
        <p:txBody>
          <a:bodyPr/>
          <a:lstStyle/>
          <a:p>
            <a:pPr algn="l"/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Recursos extras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AC9760-2059-BC46-A077-9611B10B4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80" y="1466121"/>
            <a:ext cx="8825659" cy="527890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5"/>
                </a:solidFill>
              </a:rPr>
              <a:t>R Graphics Cookbook </a:t>
            </a:r>
            <a:r>
              <a:rPr lang="es-MX" dirty="0"/>
              <a:t>de Winston Chang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>
                <a:hlinkClick r:id="rId2"/>
              </a:rPr>
              <a:t>https://r-graphics.org/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Página de “</a:t>
            </a:r>
            <a:r>
              <a:rPr lang="es-MX" dirty="0">
                <a:solidFill>
                  <a:schemeClr val="accent5"/>
                </a:solidFill>
              </a:rPr>
              <a:t>tidyverse</a:t>
            </a:r>
            <a:r>
              <a:rPr lang="es-MX" dirty="0"/>
              <a:t>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>
                <a:hlinkClick r:id="rId3"/>
              </a:rPr>
              <a:t>https://ggplot2.tidyverse.org/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5"/>
                </a:solidFill>
              </a:rPr>
              <a:t>STHDA</a:t>
            </a:r>
            <a:r>
              <a:rPr lang="es-MX" dirty="0"/>
              <a:t> (Statistical tools for hig-througput data analysis)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>
                <a:hlinkClick r:id="rId4"/>
              </a:rPr>
              <a:t>http://www.sthda.com/english/wiki/ggplot2-essentials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5"/>
                </a:solidFill>
              </a:rPr>
              <a:t>Tutoriales</a:t>
            </a:r>
            <a:r>
              <a:rPr lang="es-MX" dirty="0"/>
              <a:t> en línea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>
                <a:hlinkClick r:id="rId5"/>
              </a:rPr>
              <a:t>http://r-statistics.co/Complete-Ggplot2-Tutorial-Part1-With-R-Code.html</a:t>
            </a:r>
            <a:endParaRPr lang="es-MX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>
                <a:hlinkClick r:id="rId6"/>
              </a:rPr>
              <a:t>http://r-statistics.co/ggplot2-Tutorial-With-R.html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5"/>
                </a:solidFill>
              </a:rPr>
              <a:t>Cheatsheets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>
                <a:hlinkClick r:id="rId7"/>
              </a:rPr>
              <a:t>https://rstudio.com/wp-content/uploads/2015/04/ggplot2-spanish.pdf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Google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/>
              <a:t>“</a:t>
            </a:r>
            <a:r>
              <a:rPr lang="es-MX" dirty="0">
                <a:solidFill>
                  <a:schemeClr val="accent2"/>
                </a:solidFill>
              </a:rPr>
              <a:t>How to …. in ggplot2</a:t>
            </a:r>
            <a:r>
              <a:rPr lang="es-MX" dirty="0"/>
              <a:t>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hlinkClick r:id="rId8"/>
              </a:rPr>
              <a:t>https://rpkgs.datanovia.com/ggpubr/index.html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 Introduction to the </a:t>
            </a:r>
            <a:r>
              <a:rPr lang="es-MX" dirty="0">
                <a:solidFill>
                  <a:schemeClr val="accent5"/>
                </a:solidFill>
              </a:rPr>
              <a:t>viridis</a:t>
            </a:r>
            <a:r>
              <a:rPr lang="es-MX" dirty="0"/>
              <a:t> color maps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dirty="0">
                <a:hlinkClick r:id="rId9"/>
              </a:rPr>
              <a:t>https://cran.r-project.org/web/packages/viridis/vignettes/intro-to-viridis.html</a:t>
            </a:r>
            <a:r>
              <a:rPr lang="es-MX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ADA173-A174-9D47-9178-51E31473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145E55-3B0B-FF4A-9193-6F3C3111CDC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1716EECB-4EE6-0D4F-8E90-116CFA9F3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55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59026-2A94-AA4F-9A2F-9A7E7DD4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Extensiones de ggplot2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648808-8C7A-9B4C-959F-4ED2B1669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2286000"/>
            <a:ext cx="5635953" cy="4023360"/>
          </a:xfrm>
        </p:spPr>
        <p:txBody>
          <a:bodyPr/>
          <a:lstStyle/>
          <a:p>
            <a:r>
              <a:rPr lang="es-MX" dirty="0"/>
              <a:t>Hay registradas </a:t>
            </a:r>
            <a:r>
              <a:rPr lang="es-MX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102 extensiones</a:t>
            </a:r>
            <a:r>
              <a:rPr lang="es-MX" dirty="0"/>
              <a:t> de ggplot2</a:t>
            </a:r>
          </a:p>
          <a:p>
            <a:pPr lvl="1"/>
            <a:r>
              <a:rPr lang="es-MX" dirty="0">
                <a:hlinkClick r:id="rId2"/>
              </a:rPr>
              <a:t>https://exts.ggplot2.tidyverse.org/gallery/</a:t>
            </a:r>
            <a:endParaRPr lang="es-MX" dirty="0"/>
          </a:p>
          <a:p>
            <a:r>
              <a:rPr lang="es-MX" dirty="0"/>
              <a:t>Estas extensiones son librerias de complemento</a:t>
            </a:r>
          </a:p>
          <a:p>
            <a:pPr lvl="1"/>
            <a:r>
              <a:rPr lang="es-MX" dirty="0"/>
              <a:t>Tienen la misma sintaxis que </a:t>
            </a:r>
            <a:r>
              <a:rPr lang="es-MX" dirty="0">
                <a:solidFill>
                  <a:schemeClr val="accent1"/>
                </a:solidFill>
              </a:rPr>
              <a:t>ggplot2</a:t>
            </a:r>
          </a:p>
          <a:p>
            <a:pPr lvl="1"/>
            <a:r>
              <a:rPr lang="es-MX" dirty="0"/>
              <a:t>Complementan la librería de </a:t>
            </a:r>
            <a:r>
              <a:rPr lang="es-MX" dirty="0">
                <a:solidFill>
                  <a:schemeClr val="accent1"/>
                </a:solidFill>
              </a:rPr>
              <a:t>ggplot2</a:t>
            </a:r>
          </a:p>
          <a:p>
            <a:pPr lvl="1"/>
            <a:r>
              <a:rPr lang="es-MX" dirty="0"/>
              <a:t>Nos permiten hacer gráficas más complejas</a:t>
            </a:r>
          </a:p>
          <a:p>
            <a:pPr lvl="1"/>
            <a:r>
              <a:rPr lang="es-MX" dirty="0"/>
              <a:t>Nos permiten explorar nuestros datos</a:t>
            </a:r>
          </a:p>
          <a:p>
            <a:r>
              <a:rPr lang="es-MX" dirty="0"/>
              <a:t>Cada extensión es una librería con su documentación y ejemplos propios.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9F1880-50A6-B34A-BB35-F2E26F75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2267"/>
            <a:ext cx="5835650" cy="2984500"/>
          </a:xfrm>
          <a:prstGeom prst="rect">
            <a:avLst/>
          </a:prstGeom>
        </p:spPr>
      </p:pic>
      <p:pic>
        <p:nvPicPr>
          <p:cNvPr id="6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18CAD806-6684-0B41-B802-3ABB42824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83DCFEB-AFBC-B146-8908-03585B9306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3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3918B-5B81-BE40-807C-123B7E43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Instalación de ggplot2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9E66AF-E8EB-5147-927A-6D5116E40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Instalando la librería de </a:t>
            </a:r>
            <a:r>
              <a:rPr lang="es-MX" i="1" dirty="0">
                <a:solidFill>
                  <a:schemeClr val="accent6"/>
                </a:solidFill>
              </a:rPr>
              <a:t>tidyverse</a:t>
            </a:r>
            <a:r>
              <a:rPr lang="es-MX" dirty="0"/>
              <a:t> completa</a:t>
            </a:r>
          </a:p>
          <a:p>
            <a:pPr marL="457200" lvl="1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install.packages(</a:t>
            </a:r>
            <a:r>
              <a:rPr lang="es-MX" sz="2000" b="1" dirty="0">
                <a:solidFill>
                  <a:schemeClr val="accent1"/>
                </a:solidFill>
                <a:latin typeface="Courier" pitchFamily="2" charset="0"/>
              </a:rPr>
              <a:t>"tidyverse"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Instalándola desde su </a:t>
            </a:r>
            <a:r>
              <a:rPr lang="es-MX" dirty="0">
                <a:solidFill>
                  <a:schemeClr val="accent5"/>
                </a:solidFill>
              </a:rPr>
              <a:t>repositorio</a:t>
            </a:r>
            <a:r>
              <a:rPr lang="es-MX" dirty="0"/>
              <a:t> de preferencia</a:t>
            </a:r>
          </a:p>
          <a:p>
            <a:pPr marL="457200" lvl="1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install.packages(</a:t>
            </a:r>
            <a:r>
              <a:rPr lang="es-MX" sz="2000" b="1" dirty="0">
                <a:solidFill>
                  <a:schemeClr val="accent1"/>
                </a:solidFill>
                <a:latin typeface="Courier" pitchFamily="2" charset="0"/>
              </a:rPr>
              <a:t>"ggplot2"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, dependencies=</a:t>
            </a:r>
            <a:r>
              <a:rPr lang="es-MX" sz="2000" b="1" dirty="0">
                <a:solidFill>
                  <a:schemeClr val="accent4"/>
                </a:solidFill>
                <a:latin typeface="Courier" pitchFamily="2" charset="0"/>
              </a:rPr>
              <a:t>TRUE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O instalar la versión en desarrollo desde </a:t>
            </a:r>
            <a:r>
              <a:rPr lang="es-MX" dirty="0">
                <a:solidFill>
                  <a:schemeClr val="accent6"/>
                </a:solidFill>
              </a:rPr>
              <a:t>GitHub</a:t>
            </a:r>
          </a:p>
          <a:p>
            <a:pPr marL="457200" lvl="1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install.packages(</a:t>
            </a:r>
            <a:r>
              <a:rPr lang="es-MX" sz="2000" b="1" dirty="0">
                <a:solidFill>
                  <a:schemeClr val="accent1"/>
                </a:solidFill>
                <a:latin typeface="Courier" pitchFamily="2" charset="0"/>
              </a:rPr>
              <a:t>"devtools"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devtools::install_github(</a:t>
            </a:r>
            <a:r>
              <a:rPr lang="es-MX" sz="2000" b="1" dirty="0">
                <a:solidFill>
                  <a:schemeClr val="accent1"/>
                </a:solidFill>
                <a:latin typeface="Courier" pitchFamily="2" charset="0"/>
              </a:rPr>
              <a:t>"tidyverse/ggplot2"</a:t>
            </a:r>
            <a:r>
              <a:rPr lang="es-MX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s-MX" dirty="0">
              <a:solidFill>
                <a:schemeClr val="accent6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5A75FE-8EC7-3347-9624-9464B498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6BC910-A706-1A4E-A2AE-4104E771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9" y="2359900"/>
            <a:ext cx="2071744" cy="24170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0F21DA-EB6B-AF4D-9F9D-F2FFB7E0AA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4DF836A8-591F-A044-805A-A177C32A1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BC703-216E-C94C-A44F-CC825823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Grammar of Graphics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8B8D0F-123E-4A47-B796-E3D3CF1F5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8119872" cy="4023360"/>
          </a:xfrm>
        </p:spPr>
        <p:txBody>
          <a:bodyPr>
            <a:normAutofit/>
          </a:bodyPr>
          <a:lstStyle/>
          <a:p>
            <a:r>
              <a:rPr lang="es-MX" sz="2400" dirty="0"/>
              <a:t>Pone una serie de ideas novedosas en cómo se debe generar un gráfico. </a:t>
            </a:r>
          </a:p>
          <a:p>
            <a:r>
              <a:rPr lang="es-MX" sz="2400" dirty="0"/>
              <a:t>La idea central es: </a:t>
            </a:r>
          </a:p>
          <a:p>
            <a:pPr lvl="1"/>
            <a:r>
              <a:rPr lang="es-MX" sz="2000" dirty="0"/>
              <a:t>Todos los gráficos pueden generarse mediante un lenguaje regular, con una </a:t>
            </a:r>
            <a:r>
              <a:rPr lang="es-MX" sz="2000" dirty="0">
                <a:solidFill>
                  <a:schemeClr val="accent3"/>
                </a:solidFill>
              </a:rPr>
              <a:t>sintaxis determinada</a:t>
            </a:r>
            <a:r>
              <a:rPr lang="es-MX" sz="2000" dirty="0"/>
              <a:t>. </a:t>
            </a:r>
          </a:p>
          <a:p>
            <a:pPr lvl="1"/>
            <a:r>
              <a:rPr lang="es-MX" sz="2000" dirty="0"/>
              <a:t>Es posible construir una serie de </a:t>
            </a:r>
            <a:r>
              <a:rPr lang="es-MX" sz="2000" dirty="0">
                <a:solidFill>
                  <a:schemeClr val="accent3"/>
                </a:solidFill>
              </a:rPr>
              <a:t>reglas comunes</a:t>
            </a:r>
            <a:r>
              <a:rPr lang="es-MX" sz="2000" dirty="0"/>
              <a:t>, </a:t>
            </a:r>
            <a:r>
              <a:rPr lang="es-MX" sz="2000" dirty="0">
                <a:solidFill>
                  <a:schemeClr val="accent3"/>
                </a:solidFill>
              </a:rPr>
              <a:t>conocidas</a:t>
            </a:r>
            <a:r>
              <a:rPr lang="es-MX" sz="2000" dirty="0"/>
              <a:t> y </a:t>
            </a:r>
            <a:r>
              <a:rPr lang="es-MX" sz="2000" dirty="0">
                <a:solidFill>
                  <a:schemeClr val="accent3"/>
                </a:solidFill>
              </a:rPr>
              <a:t>regulares</a:t>
            </a:r>
            <a:r>
              <a:rPr lang="es-MX" sz="2000" dirty="0"/>
              <a:t> para crear representaciones visuales de datos de interés estadístico.</a:t>
            </a:r>
          </a:p>
          <a:p>
            <a:pPr lvl="1"/>
            <a:r>
              <a:rPr lang="es-MX" sz="2000" dirty="0"/>
              <a:t>Es un marco que sigue un enfoque en capas para describir y construir visualizaciones o gráficos de </a:t>
            </a:r>
            <a:r>
              <a:rPr lang="es-MX" sz="2000" dirty="0">
                <a:solidFill>
                  <a:schemeClr val="accent2"/>
                </a:solidFill>
              </a:rPr>
              <a:t>manera estructurada</a:t>
            </a:r>
            <a:r>
              <a:rPr lang="es-MX" sz="2000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B1AB2D-78C0-2948-89C4-89F7B1083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C7E48E-2C0A-6141-A1BE-5E0AC694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662" y="1988506"/>
            <a:ext cx="2162738" cy="34163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A2D1E17-4BAF-9740-8877-FABD360847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7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58DDD817-34C9-FB44-9965-07CE226DD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6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FA221-44E4-2242-BC61-CE0F347D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Repertorio de gráficos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541DBA7D-E711-644E-95B7-1D7AB6AD0AFF}"/>
              </a:ext>
            </a:extLst>
          </p:cNvPr>
          <p:cNvGrpSpPr/>
          <p:nvPr/>
        </p:nvGrpSpPr>
        <p:grpSpPr>
          <a:xfrm>
            <a:off x="522038" y="1732406"/>
            <a:ext cx="2106052" cy="2421033"/>
            <a:chOff x="522037" y="2406939"/>
            <a:chExt cx="3508153" cy="3245309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7EA8E42-EC3B-E143-8229-4F17EEF46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037" y="2406939"/>
              <a:ext cx="3508153" cy="290675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C48745D-01AB-A74A-B3E9-571B916B034F}"/>
                </a:ext>
              </a:extLst>
            </p:cNvPr>
            <p:cNvSpPr txBox="1"/>
            <p:nvPr/>
          </p:nvSpPr>
          <p:spPr>
            <a:xfrm>
              <a:off x="1742954" y="5313694"/>
              <a:ext cx="10743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Bar plots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1B6B0E8-3C60-0D47-A067-3ED825DA4798}"/>
              </a:ext>
            </a:extLst>
          </p:cNvPr>
          <p:cNvGrpSpPr/>
          <p:nvPr/>
        </p:nvGrpSpPr>
        <p:grpSpPr>
          <a:xfrm>
            <a:off x="2905568" y="1732406"/>
            <a:ext cx="1554375" cy="2672565"/>
            <a:chOff x="4563762" y="2420499"/>
            <a:chExt cx="2589197" cy="358247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1D943F1-541D-C340-B365-DFFC0E326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3762" y="2420499"/>
              <a:ext cx="2589197" cy="3262527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863ED41-2B72-1F48-824F-88F64EF32B21}"/>
                </a:ext>
              </a:extLst>
            </p:cNvPr>
            <p:cNvSpPr txBox="1"/>
            <p:nvPr/>
          </p:nvSpPr>
          <p:spPr>
            <a:xfrm>
              <a:off x="5310774" y="5664424"/>
              <a:ext cx="10743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Dot plots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DE8072E-B426-964D-ABF4-87D0898FF8F9}"/>
              </a:ext>
            </a:extLst>
          </p:cNvPr>
          <p:cNvGrpSpPr/>
          <p:nvPr/>
        </p:nvGrpSpPr>
        <p:grpSpPr>
          <a:xfrm>
            <a:off x="4745036" y="1599296"/>
            <a:ext cx="2278256" cy="2582163"/>
            <a:chOff x="7895758" y="2285998"/>
            <a:chExt cx="3795001" cy="3461298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8AA049C-BB1B-724B-B155-62E5B7F7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5758" y="2285998"/>
              <a:ext cx="3795001" cy="3122744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72099A8-AECE-C241-80CD-F80ADE0B363E}"/>
                </a:ext>
              </a:extLst>
            </p:cNvPr>
            <p:cNvSpPr txBox="1"/>
            <p:nvPr/>
          </p:nvSpPr>
          <p:spPr>
            <a:xfrm>
              <a:off x="9156845" y="5408742"/>
              <a:ext cx="1154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Line plots</a:t>
              </a:r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D86F5D2A-3D30-0343-87FA-E110E5C2D2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2F74CEF-BEE5-454E-8599-5F0B452675C0}"/>
              </a:ext>
            </a:extLst>
          </p:cNvPr>
          <p:cNvGrpSpPr>
            <a:grpSpLocks noChangeAspect="1"/>
          </p:cNvGrpSpPr>
          <p:nvPr/>
        </p:nvGrpSpPr>
        <p:grpSpPr>
          <a:xfrm>
            <a:off x="387125" y="4615019"/>
            <a:ext cx="2927538" cy="2107618"/>
            <a:chOff x="413523" y="2720779"/>
            <a:chExt cx="4131334" cy="2974265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087FE2E-232D-A644-9C1B-9438404217C6}"/>
                </a:ext>
              </a:extLst>
            </p:cNvPr>
            <p:cNvSpPr txBox="1"/>
            <p:nvPr/>
          </p:nvSpPr>
          <p:spPr>
            <a:xfrm>
              <a:off x="1493391" y="5356490"/>
              <a:ext cx="1380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Area graphs</a:t>
              </a: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7E198E3F-0849-A048-BB7D-E4517DBCA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23" y="2720779"/>
              <a:ext cx="4131334" cy="2556207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59DA07F-B27A-CC48-B2EC-5E2083DFF5EF}"/>
              </a:ext>
            </a:extLst>
          </p:cNvPr>
          <p:cNvGrpSpPr>
            <a:grpSpLocks noChangeAspect="1"/>
          </p:cNvGrpSpPr>
          <p:nvPr/>
        </p:nvGrpSpPr>
        <p:grpSpPr>
          <a:xfrm>
            <a:off x="7497899" y="1701330"/>
            <a:ext cx="2178992" cy="2325826"/>
            <a:chOff x="4643545" y="2720779"/>
            <a:chExt cx="3074987" cy="3282199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884C04B-C94B-B04B-AB7E-70A6D3274CCA}"/>
                </a:ext>
              </a:extLst>
            </p:cNvPr>
            <p:cNvSpPr txBox="1"/>
            <p:nvPr/>
          </p:nvSpPr>
          <p:spPr>
            <a:xfrm>
              <a:off x="5323515" y="5664424"/>
              <a:ext cx="1428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Scatter plots</a:t>
              </a:r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D6E0E29B-C049-6A44-96B5-08F431BD9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3545" y="2720779"/>
              <a:ext cx="3074987" cy="2989273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59843F1D-ADDC-F440-A5E3-C54BEB66BB82}"/>
              </a:ext>
            </a:extLst>
          </p:cNvPr>
          <p:cNvGrpSpPr>
            <a:grpSpLocks noChangeAspect="1"/>
          </p:cNvGrpSpPr>
          <p:nvPr/>
        </p:nvGrpSpPr>
        <p:grpSpPr>
          <a:xfrm>
            <a:off x="7913233" y="4511394"/>
            <a:ext cx="2873104" cy="2219924"/>
            <a:chOff x="7647145" y="2614545"/>
            <a:chExt cx="4054517" cy="3132751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346127B1-4E9E-504A-8F29-C28DE3A1B66E}"/>
                </a:ext>
              </a:extLst>
            </p:cNvPr>
            <p:cNvSpPr txBox="1"/>
            <p:nvPr/>
          </p:nvSpPr>
          <p:spPr>
            <a:xfrm>
              <a:off x="9328296" y="5408742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Histograms</a:t>
              </a: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D79177A7-4A3B-7F40-8F19-249C42E0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7145" y="2614545"/>
              <a:ext cx="4054517" cy="2794198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873A568-38B4-AB40-A617-38EE4E8EFE3B}"/>
              </a:ext>
            </a:extLst>
          </p:cNvPr>
          <p:cNvGrpSpPr>
            <a:grpSpLocks noChangeAspect="1"/>
          </p:cNvGrpSpPr>
          <p:nvPr/>
        </p:nvGrpSpPr>
        <p:grpSpPr>
          <a:xfrm>
            <a:off x="10064023" y="1827073"/>
            <a:ext cx="2043893" cy="2239231"/>
            <a:chOff x="899308" y="2314850"/>
            <a:chExt cx="3119155" cy="3417257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9180EC8-F220-D24C-8074-7154F856DEE7}"/>
                </a:ext>
              </a:extLst>
            </p:cNvPr>
            <p:cNvSpPr txBox="1"/>
            <p:nvPr/>
          </p:nvSpPr>
          <p:spPr>
            <a:xfrm>
              <a:off x="1909222" y="5393553"/>
              <a:ext cx="11192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Box plots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8BF67B77-8166-CE4D-8BFB-A3EC8B394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9308" y="2314850"/>
              <a:ext cx="3119155" cy="2970624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CC1C98FB-E975-6042-BC22-DE0E0B9D74AC}"/>
              </a:ext>
            </a:extLst>
          </p:cNvPr>
          <p:cNvGrpSpPr>
            <a:grpSpLocks noChangeAspect="1"/>
          </p:cNvGrpSpPr>
          <p:nvPr/>
        </p:nvGrpSpPr>
        <p:grpSpPr>
          <a:xfrm>
            <a:off x="3365962" y="4757838"/>
            <a:ext cx="2148083" cy="1844846"/>
            <a:chOff x="4277976" y="2266008"/>
            <a:chExt cx="4351215" cy="3736970"/>
          </a:xfrm>
        </p:grpSpPr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250C6F2-14BF-2B44-AD03-B6B82759155F}"/>
                </a:ext>
              </a:extLst>
            </p:cNvPr>
            <p:cNvSpPr txBox="1"/>
            <p:nvPr/>
          </p:nvSpPr>
          <p:spPr>
            <a:xfrm>
              <a:off x="5323515" y="5664424"/>
              <a:ext cx="124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Polar plots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8CDC087D-E20C-9B41-A878-B76FBF79C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7976" y="2266008"/>
              <a:ext cx="4351215" cy="33274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4186AB92-C65E-0F46-A362-DD63DC6D769B}"/>
              </a:ext>
            </a:extLst>
          </p:cNvPr>
          <p:cNvGrpSpPr>
            <a:grpSpLocks noChangeAspect="1"/>
          </p:cNvGrpSpPr>
          <p:nvPr/>
        </p:nvGrpSpPr>
        <p:grpSpPr>
          <a:xfrm>
            <a:off x="5932264" y="4673099"/>
            <a:ext cx="1568021" cy="1765225"/>
            <a:chOff x="8736880" y="2595559"/>
            <a:chExt cx="2799638" cy="3151737"/>
          </a:xfrm>
        </p:grpSpPr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084A0C25-25A2-3745-9ACB-18F332FCEF5F}"/>
                </a:ext>
              </a:extLst>
            </p:cNvPr>
            <p:cNvSpPr txBox="1"/>
            <p:nvPr/>
          </p:nvSpPr>
          <p:spPr>
            <a:xfrm>
              <a:off x="9732042" y="5408742"/>
              <a:ext cx="994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corplots</a:t>
              </a:r>
            </a:p>
          </p:txBody>
        </p: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7DF53BB5-2685-134A-AD3A-58F4951B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36880" y="2595559"/>
              <a:ext cx="2799638" cy="2668297"/>
            </a:xfrm>
            <a:prstGeom prst="rect">
              <a:avLst/>
            </a:prstGeom>
          </p:spPr>
        </p:pic>
      </p:grpSp>
      <p:pic>
        <p:nvPicPr>
          <p:cNvPr id="34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6CE72571-27BA-F743-A037-56F7F6718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67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586A6322-CD5E-7D45-BFE2-C9B8E3EC0333}"/>
              </a:ext>
            </a:extLst>
          </p:cNvPr>
          <p:cNvGrpSpPr/>
          <p:nvPr/>
        </p:nvGrpSpPr>
        <p:grpSpPr>
          <a:xfrm>
            <a:off x="611680" y="1969131"/>
            <a:ext cx="3275210" cy="3201751"/>
            <a:chOff x="611680" y="2357437"/>
            <a:chExt cx="3275210" cy="320175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C48745D-01AB-A74A-B3E9-571B916B034F}"/>
                </a:ext>
              </a:extLst>
            </p:cNvPr>
            <p:cNvSpPr txBox="1"/>
            <p:nvPr/>
          </p:nvSpPr>
          <p:spPr>
            <a:xfrm>
              <a:off x="1425881" y="5220634"/>
              <a:ext cx="15424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Network plots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AD1172BB-40A6-CD43-B9BF-6CEF93057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87"/>
            <a:stretch/>
          </p:blipFill>
          <p:spPr>
            <a:xfrm>
              <a:off x="611680" y="2357437"/>
              <a:ext cx="3275210" cy="2700337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0B452D8-6E44-B146-8643-0659FF6EBA37}"/>
              </a:ext>
            </a:extLst>
          </p:cNvPr>
          <p:cNvGrpSpPr/>
          <p:nvPr/>
        </p:nvGrpSpPr>
        <p:grpSpPr>
          <a:xfrm>
            <a:off x="4214813" y="2108723"/>
            <a:ext cx="7734300" cy="1712717"/>
            <a:chOff x="4214813" y="2497029"/>
            <a:chExt cx="7734300" cy="1712717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72099A8-AECE-C241-80CD-F80ADE0B363E}"/>
                </a:ext>
              </a:extLst>
            </p:cNvPr>
            <p:cNvSpPr txBox="1"/>
            <p:nvPr/>
          </p:nvSpPr>
          <p:spPr>
            <a:xfrm>
              <a:off x="7231730" y="3871192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Heatmaps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27B67E6-71EB-C141-819B-B9D1D4E77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4813" y="2497029"/>
              <a:ext cx="7734300" cy="1320800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17A3FE8-A54F-E94E-AA28-A133CBFA5D01}"/>
              </a:ext>
            </a:extLst>
          </p:cNvPr>
          <p:cNvGrpSpPr/>
          <p:nvPr/>
        </p:nvGrpSpPr>
        <p:grpSpPr>
          <a:xfrm>
            <a:off x="5001525" y="4007264"/>
            <a:ext cx="4823471" cy="2386635"/>
            <a:chOff x="5001525" y="4395570"/>
            <a:chExt cx="4823471" cy="2386635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863ED41-2B72-1F48-824F-88F64EF32B21}"/>
                </a:ext>
              </a:extLst>
            </p:cNvPr>
            <p:cNvSpPr txBox="1"/>
            <p:nvPr/>
          </p:nvSpPr>
          <p:spPr>
            <a:xfrm>
              <a:off x="9116148" y="5217786"/>
              <a:ext cx="708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solidFill>
                    <a:schemeClr val="accent2"/>
                  </a:solidFill>
                </a:rPr>
                <a:t>Maps</a:t>
              </a:r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A66A2ABE-7622-FE41-9A6C-156AB0CA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1525" y="4395570"/>
              <a:ext cx="3995909" cy="2386635"/>
            </a:xfrm>
            <a:prstGeom prst="rect">
              <a:avLst/>
            </a:prstGeom>
          </p:spPr>
        </p:pic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3B9F9376-549D-B947-8431-00D9C303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Repertorio de gráficos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B7773F-9DCA-F049-9B85-73081B59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AEDF01A-17BA-C940-A376-A1B985B9CE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649969" y="147294"/>
            <a:ext cx="1011422" cy="278618"/>
          </a:xfrm>
          <a:prstGeom prst="rect">
            <a:avLst/>
          </a:prstGeom>
        </p:spPr>
      </p:pic>
      <p:pic>
        <p:nvPicPr>
          <p:cNvPr id="19" name="Picture 16" descr="Puede ser un dibujo animado de una o varias personas y texto que dice &quot;mini cursos Introducción a R y RStudio AAGA6AA @ çR Ladies™ 可 Código: IntroR IntroR-RStudio Duración: 2 horas Nivel: Básico Idioma: Español Fecha: de octubre de 2021 Horario: 16:00 18:00 (CDMX) Modalidad: Online MéXICO D٠٠ Oraanizado por: 可司 @ Ladies Méxaco RMB&quot;">
            <a:extLst>
              <a:ext uri="{FF2B5EF4-FFF2-40B4-BE49-F238E27FC236}">
                <a16:creationId xmlns:a16="http://schemas.microsoft.com/office/drawing/2014/main" id="{9A1BD502-18C6-ED48-92F3-76C3A84B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340" r="62413" b="76011"/>
          <a:stretch/>
        </p:blipFill>
        <p:spPr bwMode="auto">
          <a:xfrm>
            <a:off x="1" y="0"/>
            <a:ext cx="1402614" cy="7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45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{B1107550-B564-5D4D-B0BE-2551322C19C5}tf10001061</Template>
  <TotalTime>2104</TotalTime>
  <Words>3590</Words>
  <Application>Microsoft Macintosh PowerPoint</Application>
  <PresentationFormat>Widescreen</PresentationFormat>
  <Paragraphs>526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Courier</vt:lpstr>
      <vt:lpstr>Courier New</vt:lpstr>
      <vt:lpstr>Tw Cen MT</vt:lpstr>
      <vt:lpstr>Wingdings 3</vt:lpstr>
      <vt:lpstr>Integral</vt:lpstr>
      <vt:lpstr>Generación de gráficas con ggplot2</vt:lpstr>
      <vt:lpstr>¿Qué aprenderemos?</vt:lpstr>
      <vt:lpstr>Introducción: Gráficos en R</vt:lpstr>
      <vt:lpstr>ggplot2</vt:lpstr>
      <vt:lpstr>Extensiones de ggplot2</vt:lpstr>
      <vt:lpstr>Instalación de ggplot2</vt:lpstr>
      <vt:lpstr>The Grammar of Graphics</vt:lpstr>
      <vt:lpstr>Repertorio de gráficos</vt:lpstr>
      <vt:lpstr>Repertorio de gráficos</vt:lpstr>
      <vt:lpstr>Elementos de un gráfico en ggplot2</vt:lpstr>
      <vt:lpstr>The grammar of the graphics y ggplot2</vt:lpstr>
      <vt:lpstr>Funciones principales en ggplot2</vt:lpstr>
      <vt:lpstr>SintAxis qplot()</vt:lpstr>
      <vt:lpstr>Datos: variables abiÓticas</vt:lpstr>
      <vt:lpstr>Ejercicio qplot()</vt:lpstr>
      <vt:lpstr>Ejercicio qplot()</vt:lpstr>
      <vt:lpstr>SintAxis ggplot()</vt:lpstr>
      <vt:lpstr>PowerPoint Presentation</vt:lpstr>
      <vt:lpstr>Datos -&gt; Data</vt:lpstr>
      <vt:lpstr>Datos -&gt; antibodies</vt:lpstr>
      <vt:lpstr>Estéticas -&gt; aestetics</vt:lpstr>
      <vt:lpstr>Capas -&gt; Layers</vt:lpstr>
      <vt:lpstr>Facetas -&gt; Faceting </vt:lpstr>
      <vt:lpstr>Facetas -&gt; Faceting </vt:lpstr>
      <vt:lpstr>Facetas -&gt; Faceting </vt:lpstr>
      <vt:lpstr>Temas -&gt; Themes</vt:lpstr>
      <vt:lpstr>Temas predeterminados</vt:lpstr>
      <vt:lpstr>Elementos modificables en Themes</vt:lpstr>
      <vt:lpstr>Elementos modificables en Themes</vt:lpstr>
      <vt:lpstr>Elementos modificables en Themes</vt:lpstr>
      <vt:lpstr>Elementos modificables en Themes</vt:lpstr>
      <vt:lpstr>Ejemplo de Boxplots usando facet_wrap()</vt:lpstr>
      <vt:lpstr>reshape2::melt ()</vt:lpstr>
      <vt:lpstr>Ejemplo de Boxplots usando facet_wrap()</vt:lpstr>
      <vt:lpstr>¿Qué otros elementos puedo modificar?</vt:lpstr>
      <vt:lpstr>Paletas de colores en R</vt:lpstr>
      <vt:lpstr>Ejemplo de Boxplots usando facet_wrap()</vt:lpstr>
      <vt:lpstr>Paletas de colores en R</vt:lpstr>
      <vt:lpstr>colores de viridis vs default</vt:lpstr>
      <vt:lpstr>Ejemplo de Boxplots usando facet_wrap()</vt:lpstr>
      <vt:lpstr>¿Qué otros elementos puedo modificar?</vt:lpstr>
      <vt:lpstr>Ejemplo de Boxplots usando facet_wrap()</vt:lpstr>
      <vt:lpstr>¿Cómo guardo mis gráficos?</vt:lpstr>
      <vt:lpstr>¿Cómo guardo mis gráficos?</vt:lpstr>
      <vt:lpstr>¿Cómo guardo mis gráficos?</vt:lpstr>
      <vt:lpstr>¡ES TU TURNO! REALIZA EL SIGUIENTE EjeRCICIO</vt:lpstr>
      <vt:lpstr>Recursos extras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ggplot2 y ggpurb</dc:title>
  <dc:creator>Tina Godoy</dc:creator>
  <cp:lastModifiedBy>Joselyn Chavez</cp:lastModifiedBy>
  <cp:revision>32</cp:revision>
  <dcterms:created xsi:type="dcterms:W3CDTF">2021-10-29T16:48:38Z</dcterms:created>
  <dcterms:modified xsi:type="dcterms:W3CDTF">2021-11-11T10:30:42Z</dcterms:modified>
</cp:coreProperties>
</file>